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1pPr>
    <a:lvl2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2pPr>
    <a:lvl3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3pPr>
    <a:lvl4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4pPr>
    <a:lvl5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5pPr>
    <a:lvl6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6pPr>
    <a:lvl7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7pPr>
    <a:lvl8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8pPr>
    <a:lvl9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p:txBody>
      </p:sp>
      <p:sp>
        <p:nvSpPr>
          <p:cNvPr id="125" name="Shape 125"/>
          <p:cNvSpPr/>
          <p:nvPr>
            <p:ph type="body" sz="quarter" idx="1"/>
          </p:nvPr>
        </p:nvSpPr>
        <p:spPr>
          <a:prstGeom prst="rect">
            <a:avLst/>
          </a:prstGeom>
        </p:spPr>
        <p:txBody>
          <a:bodyPr/>
          <a:lstStyle/>
          <a:p>
            <a:r>
              <a:t>大家上午好。今天我来讲一下我最近新学的算法，算法的名字叫BP神经网络。在我自学BP神经网络的时候，我发现很多地方不好理解，在我讲的过程中，如果有哪里我没有讲清楚的地方，请随时打断我。我将从两个部分进行讲解，一个部分是BP神经网络的理论基础，另一个部分是BP神经网络在python程序语言中是如何实现的。</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p:txBody>
      </p:sp>
      <p:sp>
        <p:nvSpPr>
          <p:cNvPr id="253" name="Shape 253"/>
          <p:cNvSpPr/>
          <p:nvPr>
            <p:ph type="body" sz="quarter" idx="1"/>
          </p:nvPr>
        </p:nvSpPr>
        <p:spPr>
          <a:prstGeom prst="rect">
            <a:avLst/>
          </a:prstGeom>
        </p:spPr>
        <p:txBody>
          <a:bodyPr/>
          <a:lstStyle/>
          <a:p>
            <a:r>
              <a:t>我们先来区分2个概念+读ppt。很多问题，如果能够化简为凸函数求极值的问题，那么这个问题就算是解决了。</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p:txBody>
      </p:sp>
      <p:sp>
        <p:nvSpPr>
          <p:cNvPr id="265" name="Shape 265"/>
          <p:cNvSpPr/>
          <p:nvPr>
            <p:ph type="body" sz="quarter" idx="1"/>
          </p:nvPr>
        </p:nvSpPr>
        <p:spPr>
          <a:prstGeom prst="rect">
            <a:avLst/>
          </a:prstGeom>
        </p:spPr>
        <p:txBody>
          <a:bodyPr/>
          <a:lstStyle/>
          <a:p>
            <a:r>
              <a:t>读ppt+如果想让一个函数输出自己期望的结果，那么可以定义一个损失函数，函数的形式如图。当损失函数的数值降到最低时，那么函数的输出就十分接近期望的输出了。我们选择的方法是梯度下降法。那么什么是梯度呢？</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p:txBody>
      </p:sp>
      <p:sp>
        <p:nvSpPr>
          <p:cNvPr id="279" name="Shape 279"/>
          <p:cNvSpPr/>
          <p:nvPr>
            <p:ph type="body" sz="quarter" idx="1"/>
          </p:nvPr>
        </p:nvSpPr>
        <p:spPr>
          <a:prstGeom prst="rect">
            <a:avLst/>
          </a:prstGeom>
        </p:spPr>
        <p:txBody>
          <a:bodyPr/>
          <a:lstStyle/>
          <a:p>
            <a:r>
              <a:t>这首诗反映了诗人不怕困难，敢于攀登绝顶，拥有俯视一切的雄心和气概。那么，我们讲的是已经到达山顶了，要下山。沿着哪条路下山最快呢？当然，有人可能会考虑用其他的方法，比如随机搜索或者遗传算法，但是随着网络深度的增加和节点个数的增加，误差会增大，并且会更加繁琐。比较可取的方法是选择梯度下降法。</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p:txBody>
      </p:sp>
      <p:sp>
        <p:nvSpPr>
          <p:cNvPr id="292" name="Shape 292"/>
          <p:cNvSpPr/>
          <p:nvPr>
            <p:ph type="body" sz="quarter" idx="1"/>
          </p:nvPr>
        </p:nvSpPr>
        <p:spPr>
          <a:prstGeom prst="rect">
            <a:avLst/>
          </a:prstGeom>
        </p:spPr>
        <p:txBody>
          <a:bodyPr/>
          <a:lstStyle/>
          <a:p>
            <a:r>
              <a:t>读ppt+那么，在bp神经网络中，反向传播过程中，是怎么样确定梯度的呢？反向传播的具体过程是什么样的呢？</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p:txBody>
      </p:sp>
      <p:sp>
        <p:nvSpPr>
          <p:cNvPr id="301" name="Shape 301"/>
          <p:cNvSpPr/>
          <p:nvPr>
            <p:ph type="body" sz="quarter" idx="1"/>
          </p:nvPr>
        </p:nvSpPr>
        <p:spPr>
          <a:prstGeom prst="rect">
            <a:avLst/>
          </a:prstGeom>
        </p:spPr>
        <p:txBody>
          <a:bodyPr/>
          <a:lstStyle/>
          <a:p>
            <a:r>
              <a:t>正向传播，为了得到结果。然后反向传播，找到梯度。</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p:txBody>
      </p:sp>
      <p:sp>
        <p:nvSpPr>
          <p:cNvPr id="132" name="Shape 132"/>
          <p:cNvSpPr/>
          <p:nvPr>
            <p:ph type="body" sz="quarter" idx="1"/>
          </p:nvPr>
        </p:nvSpPr>
        <p:spPr>
          <a:prstGeom prst="rect">
            <a:avLst/>
          </a:prstGeom>
        </p:spPr>
        <p:txBody>
          <a:bodyPr/>
          <a:lstStyle/>
          <a:p>
            <a:r>
              <a:t>首先来看第一部分，BP神经网络的理论基础。</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p:txBody>
      </p:sp>
      <p:sp>
        <p:nvSpPr>
          <p:cNvPr id="144" name="Shape 144"/>
          <p:cNvSpPr/>
          <p:nvPr>
            <p:ph type="body" sz="quarter" idx="1"/>
          </p:nvPr>
        </p:nvSpPr>
        <p:spPr>
          <a:prstGeom prst="rect">
            <a:avLst/>
          </a:prstGeom>
        </p:spPr>
        <p:txBody>
          <a:bodyPr/>
          <a:lstStyle/>
          <a:p>
            <a:r>
              <a:t>神经网络分为2种，一种是生物神经网络，另一种是人工神经网络。什么是生物神经网络呢？什么是人工神经网络呢？人工神经网络的核心，是一种类比于生物神经网络而提出来的一种数学模型，本质就是一种算法。我们研究的呢，是人工神经网络。以下我简称神经网络。随着近年来，人工智能和大数据方面研究与应用的迅速崛起，神经网络得到了广泛的应用。而我即将讲到的BP神经网络就是神经网络中非常常用的一种。</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p:txBody>
      </p:sp>
      <p:sp>
        <p:nvSpPr>
          <p:cNvPr id="160" name="Shape 160"/>
          <p:cNvSpPr/>
          <p:nvPr>
            <p:ph type="body" sz="quarter" idx="1"/>
          </p:nvPr>
        </p:nvSpPr>
        <p:spPr>
          <a:prstGeom prst="rect">
            <a:avLst/>
          </a:prstGeom>
        </p:spPr>
        <p:txBody>
          <a:bodyPr/>
          <a:lstStyle/>
          <a:p>
            <a:r>
              <a:t>读ppt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p:txBody>
      </p:sp>
      <p:sp>
        <p:nvSpPr>
          <p:cNvPr id="188" name="Shape 188"/>
          <p:cNvSpPr/>
          <p:nvPr>
            <p:ph type="body" sz="quarter" idx="1"/>
          </p:nvPr>
        </p:nvSpPr>
        <p:spPr>
          <a:prstGeom prst="rect">
            <a:avLst/>
          </a:prstGeom>
        </p:spPr>
        <p:txBody>
          <a:bodyPr/>
          <a:lstStyle/>
          <a:p>
            <a:r>
              <a:t>读ppt+图a所示的就只有一个隐含层，属于浅层神经网络，图b有3个隐含层，属于深度学习的神经网络。值得注意的是，图中其他节点之间也是相连的，但是我并没有画出来。</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p:txBody>
      </p:sp>
      <p:sp>
        <p:nvSpPr>
          <p:cNvPr id="206" name="Shape 206"/>
          <p:cNvSpPr/>
          <p:nvPr>
            <p:ph type="body" sz="quarter" idx="1"/>
          </p:nvPr>
        </p:nvSpPr>
        <p:spPr>
          <a:prstGeom prst="rect">
            <a:avLst/>
          </a:prstGeom>
        </p:spPr>
        <p:txBody>
          <a:bodyPr/>
          <a:lstStyle/>
          <a:p>
            <a:r>
              <a:t>为了深入理解bp神经网络的工作原理，我们引入感知器的概念。+读ppt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p:txBody>
      </p:sp>
      <p:sp>
        <p:nvSpPr>
          <p:cNvPr id="216" name="Shape 216"/>
          <p:cNvSpPr/>
          <p:nvPr>
            <p:ph type="body" sz="quarter" idx="1"/>
          </p:nvPr>
        </p:nvSpPr>
        <p:spPr>
          <a:prstGeom prst="rect">
            <a:avLst/>
          </a:prstGeom>
        </p:spPr>
        <p:txBody>
          <a:bodyPr/>
          <a:lstStyle/>
          <a:p>
            <a:r>
              <a:t>读ppt+叙述流程图</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p:txBody>
      </p:sp>
      <p:sp>
        <p:nvSpPr>
          <p:cNvPr id="229" name="Shape 229"/>
          <p:cNvSpPr/>
          <p:nvPr>
            <p:ph type="body" sz="quarter" idx="1"/>
          </p:nvPr>
        </p:nvSpPr>
        <p:spPr>
          <a:prstGeom prst="rect">
            <a:avLst/>
          </a:prstGeom>
        </p:spPr>
        <p:txBody>
          <a:bodyPr/>
          <a:lstStyle/>
          <a:p>
            <a:r>
              <a:t>读ppt+正向传播的核心就是从输入经过不断计算得到输出的过程。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p:txBody>
      </p:sp>
      <p:sp>
        <p:nvSpPr>
          <p:cNvPr id="239" name="Shape 239"/>
          <p:cNvSpPr/>
          <p:nvPr>
            <p:ph type="body" sz="quarter" idx="1"/>
          </p:nvPr>
        </p:nvSpPr>
        <p:spPr>
          <a:prstGeom prst="rect">
            <a:avLst/>
          </a:prstGeom>
        </p:spPr>
        <p:txBody>
          <a:bodyPr/>
          <a:lstStyle/>
          <a:p>
            <a:r>
              <a:t>为什么bp神经网络，叫反向传播的神经网络呢？因为反向传播很重要。就像生活中，我们形容一个人，叫“高富帅”，这个人可能还有其他方面的优点，比如，身体好、学习好、视力好等等，但是这些都不重要，所以我们挑重要的说，对吧？“高富帅”。为什么bp神经网络既有正向传播的过程，又有反向传播的过程，而只叫bp神经网络呢？因为基本正向传播都能够想到，而反向传播很难想到，所以强调反向传播。</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p:nvPr>
            <p:ph type="title" hasCustomPrompt="1"/>
          </p:nvPr>
        </p:nvSpPr>
        <p:spPr>
          <a:xfrm>
            <a:off x="4833937" y="2696765"/>
            <a:ext cx="14716126" cy="3929064"/>
          </a:xfrm>
          <a:prstGeom prst="rect">
            <a:avLst/>
          </a:prstGeom>
        </p:spPr>
        <p:txBody>
          <a:bodyPr anchor="b"/>
          <a:lstStyle>
            <a:lvl1pPr>
              <a:defRPr sz="13200"/>
            </a:lvl1pPr>
          </a:lstStyle>
          <a:p>
            <a:r>
              <a:t>标题文本</a:t>
            </a:r>
          </a:p>
        </p:txBody>
      </p:sp>
      <p:sp>
        <p:nvSpPr>
          <p:cNvPr id="12" name="正文级别 1…"/>
          <p:cNvSpPr txBox="1"/>
          <p:nvPr>
            <p:ph type="body" sz="quarter" idx="1" hasCustomPrompt="1"/>
          </p:nvPr>
        </p:nvSpPr>
        <p:spPr>
          <a:xfrm>
            <a:off x="4833937" y="7054453"/>
            <a:ext cx="14716126" cy="178593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936192" y="13064331"/>
            <a:ext cx="503048" cy="473076"/>
          </a:xfrm>
          <a:prstGeom prst="rect">
            <a:avLst/>
          </a:prstGeom>
        </p:spPr>
        <p:txBody>
          <a:bodyPr anchor="b"/>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p:nvPr>
            <p:ph type="body" sz="quarter" idx="13" hasCustomPrompt="1"/>
          </p:nvPr>
        </p:nvSpPr>
        <p:spPr>
          <a:xfrm>
            <a:off x="4833937" y="5916215"/>
            <a:ext cx="14716126" cy="1133476"/>
          </a:xfrm>
          <a:prstGeom prst="rect">
            <a:avLst/>
          </a:prstGeom>
        </p:spPr>
        <p:txBody>
          <a:bodyPr>
            <a:spAutoFit/>
          </a:bodyPr>
          <a:lstStyle>
            <a:lvl1pPr marL="0" indent="0" algn="ctr">
              <a:spcBef>
                <a:spcPts val="0"/>
              </a:spcBef>
              <a:buSzTx/>
              <a:buNone/>
              <a:defRPr sz="5600">
                <a:solidFill>
                  <a:srgbClr val="45A7DE"/>
                </a:solidFill>
              </a:defRPr>
            </a:lvl1pPr>
          </a:lstStyle>
          <a:p>
            <a:r>
              <a:t>“在此键入引文。”</a:t>
            </a:r>
          </a:p>
        </p:txBody>
      </p:sp>
      <p:sp>
        <p:nvSpPr>
          <p:cNvPr id="94" name="–Johnny Appleseed"/>
          <p:cNvSpPr txBox="1"/>
          <p:nvPr>
            <p:ph type="body" sz="quarter" idx="14" hasCustomPrompt="1"/>
          </p:nvPr>
        </p:nvSpPr>
        <p:spPr>
          <a:xfrm>
            <a:off x="4833937" y="8947546"/>
            <a:ext cx="14716126" cy="839392"/>
          </a:xfrm>
          <a:prstGeom prst="rect">
            <a:avLst/>
          </a:prstGeom>
        </p:spPr>
        <p:txBody>
          <a:bodyPr anchor="t">
            <a:spAutoFit/>
          </a:bodyPr>
          <a:lstStyle>
            <a:lvl1pPr marL="0" indent="0" algn="ctr">
              <a:spcBef>
                <a:spcPts val="0"/>
              </a:spcBef>
              <a:buSzTx/>
              <a:buNone/>
              <a:defRPr sz="5000"/>
            </a:lvl1pPr>
          </a:lstStyle>
          <a:p>
            <a:r>
              <a:t>–Johnny Appleseed</a:t>
            </a:r>
          </a:p>
        </p:txBody>
      </p:sp>
      <p:sp>
        <p:nvSpPr>
          <p:cNvPr id="9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p:nvPr>
            <p:ph type="pic" idx="13"/>
          </p:nvPr>
        </p:nvSpPr>
        <p:spPr>
          <a:xfrm>
            <a:off x="-1823593" y="-892969"/>
            <a:ext cx="27235548" cy="15742147"/>
          </a:xfrm>
          <a:prstGeom prst="rect">
            <a:avLst/>
          </a:prstGeom>
        </p:spPr>
        <p:txBody>
          <a:bodyPr lIns="91439" tIns="45719" rIns="91439" bIns="45719" anchor="t">
            <a:noAutofit/>
          </a:bodyPr>
          <a:lstStyle/>
          <a:p/>
        </p:txBody>
      </p:sp>
      <p:sp>
        <p:nvSpPr>
          <p:cNvPr id="10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p:nvPr>
            <p:ph type="pic" idx="13"/>
          </p:nvPr>
        </p:nvSpPr>
        <p:spPr>
          <a:xfrm>
            <a:off x="4808260" y="262371"/>
            <a:ext cx="16499840" cy="9536907"/>
          </a:xfrm>
          <a:prstGeom prst="rect">
            <a:avLst/>
          </a:prstGeom>
          <a:ln w="9525">
            <a:round/>
          </a:ln>
        </p:spPr>
        <p:txBody>
          <a:bodyPr lIns="91439" tIns="45719" rIns="91439" bIns="45719" anchor="t">
            <a:noAutofit/>
          </a:bodyPr>
          <a:lstStyle/>
          <a:p/>
        </p:txBody>
      </p:sp>
      <p:sp>
        <p:nvSpPr>
          <p:cNvPr id="21" name="标题文本"/>
          <p:cNvSpPr txBox="1"/>
          <p:nvPr>
            <p:ph type="title" hasCustomPrompt="1"/>
          </p:nvPr>
        </p:nvSpPr>
        <p:spPr>
          <a:xfrm>
            <a:off x="4833937" y="9286875"/>
            <a:ext cx="14716126" cy="2321719"/>
          </a:xfrm>
          <a:prstGeom prst="rect">
            <a:avLst/>
          </a:prstGeom>
        </p:spPr>
        <p:txBody>
          <a:bodyPr anchor="b"/>
          <a:lstStyle>
            <a:lvl1pPr>
              <a:defRPr sz="13200"/>
            </a:lvl1pPr>
          </a:lstStyle>
          <a:p>
            <a:r>
              <a:t>标题文本</a:t>
            </a:r>
          </a:p>
        </p:txBody>
      </p:sp>
      <p:sp>
        <p:nvSpPr>
          <p:cNvPr id="22" name="正文级别 1…"/>
          <p:cNvSpPr txBox="1"/>
          <p:nvPr>
            <p:ph type="body" sz="quarter" idx="1" hasCustomPrompt="1"/>
          </p:nvPr>
        </p:nvSpPr>
        <p:spPr>
          <a:xfrm>
            <a:off x="4833937" y="11715750"/>
            <a:ext cx="14716126" cy="178593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p:nvPr>
            <p:ph type="title" hasCustomPrompt="1"/>
          </p:nvPr>
        </p:nvSpPr>
        <p:spPr>
          <a:xfrm>
            <a:off x="4833937" y="4000500"/>
            <a:ext cx="14716126" cy="5715000"/>
          </a:xfrm>
          <a:prstGeom prst="rect">
            <a:avLst/>
          </a:prstGeom>
        </p:spPr>
        <p:txBody>
          <a:bodyPr/>
          <a:lstStyle>
            <a:lvl1pPr>
              <a:defRPr sz="13200"/>
            </a:lvl1pPr>
          </a:lstStyle>
          <a:p>
            <a:r>
              <a:t>标题文本</a:t>
            </a:r>
          </a:p>
        </p:txBody>
      </p:sp>
      <p:sp>
        <p:nvSpPr>
          <p:cNvPr id="3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butterfly-and-leaf_3000x1734.jpeg"/>
          <p:cNvSpPr/>
          <p:nvPr>
            <p:ph type="pic" idx="13"/>
          </p:nvPr>
        </p:nvSpPr>
        <p:spPr>
          <a:xfrm>
            <a:off x="8022762" y="740324"/>
            <a:ext cx="20671145" cy="11947923"/>
          </a:xfrm>
          <a:prstGeom prst="rect">
            <a:avLst/>
          </a:prstGeom>
          <a:ln w="9525">
            <a:round/>
          </a:ln>
        </p:spPr>
        <p:txBody>
          <a:bodyPr lIns="91439" tIns="45719" rIns="91439" bIns="45719" anchor="t">
            <a:noAutofit/>
          </a:bodyPr>
          <a:lstStyle/>
          <a:p/>
        </p:txBody>
      </p:sp>
      <p:sp>
        <p:nvSpPr>
          <p:cNvPr id="39" name="标题文本"/>
          <p:cNvSpPr txBox="1"/>
          <p:nvPr>
            <p:ph type="title" hasCustomPrompt="1"/>
          </p:nvPr>
        </p:nvSpPr>
        <p:spPr>
          <a:xfrm>
            <a:off x="3583781" y="1982390"/>
            <a:ext cx="8251032" cy="4643439"/>
          </a:xfrm>
          <a:prstGeom prst="rect">
            <a:avLst/>
          </a:prstGeom>
        </p:spPr>
        <p:txBody>
          <a:bodyPr anchor="b"/>
          <a:lstStyle/>
          <a:p>
            <a:r>
              <a:t>标题文本</a:t>
            </a:r>
          </a:p>
        </p:txBody>
      </p:sp>
      <p:sp>
        <p:nvSpPr>
          <p:cNvPr id="40" name="正文级别 1…"/>
          <p:cNvSpPr txBox="1"/>
          <p:nvPr>
            <p:ph type="body" sz="quarter" idx="1" hasCustomPrompt="1"/>
          </p:nvPr>
        </p:nvSpPr>
        <p:spPr>
          <a:xfrm>
            <a:off x="3583781" y="6732984"/>
            <a:ext cx="8251032" cy="5232798"/>
          </a:xfrm>
          <a:prstGeom prst="rect">
            <a:avLst/>
          </a:prstGeom>
        </p:spPr>
        <p:txBody>
          <a:bodyPr anchor="t"/>
          <a:lstStyle>
            <a:lvl1pPr marL="0" indent="0" algn="ctr">
              <a:spcBef>
                <a:spcPts val="0"/>
              </a:spcBef>
              <a:buSzTx/>
              <a:buNone/>
              <a:defRPr sz="5600">
                <a:solidFill>
                  <a:srgbClr val="000000"/>
                </a:solidFill>
              </a:defRPr>
            </a:lvl1pPr>
            <a:lvl2pPr marL="0" indent="0" algn="ctr">
              <a:spcBef>
                <a:spcPts val="0"/>
              </a:spcBef>
              <a:buSzTx/>
              <a:buNone/>
              <a:defRPr sz="5600">
                <a:solidFill>
                  <a:srgbClr val="000000"/>
                </a:solidFill>
              </a:defRPr>
            </a:lvl2pPr>
            <a:lvl3pPr marL="0" indent="0" algn="ctr">
              <a:spcBef>
                <a:spcPts val="0"/>
              </a:spcBef>
              <a:buSzTx/>
              <a:buNone/>
              <a:defRPr sz="5600">
                <a:solidFill>
                  <a:srgbClr val="000000"/>
                </a:solidFill>
              </a:defRPr>
            </a:lvl3pPr>
            <a:lvl4pPr marL="0" indent="0" algn="ctr">
              <a:spcBef>
                <a:spcPts val="0"/>
              </a:spcBef>
              <a:buSzTx/>
              <a:buNone/>
              <a:defRPr sz="5600">
                <a:solidFill>
                  <a:srgbClr val="000000"/>
                </a:solidFill>
              </a:defRPr>
            </a:lvl4pPr>
            <a:lvl5pPr marL="0" indent="0" algn="ctr">
              <a:spcBef>
                <a:spcPts val="0"/>
              </a:spcBef>
              <a:buSzTx/>
              <a:buNone/>
              <a:defRPr sz="56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p:nvPr>
            <p:ph type="title" hasCustomPrompt="1"/>
          </p:nvPr>
        </p:nvSpPr>
        <p:spPr>
          <a:prstGeom prst="rect">
            <a:avLst/>
          </a:prstGeom>
        </p:spPr>
        <p:txBody>
          <a:bodyPr/>
          <a:lstStyle/>
          <a:p>
            <a:r>
              <a:t>标题文本</a:t>
            </a:r>
          </a:p>
        </p:txBody>
      </p:sp>
      <p:sp>
        <p:nvSpPr>
          <p:cNvPr id="4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p:nvPr>
            <p:ph type="title" hasCustomPrompt="1"/>
          </p:nvPr>
        </p:nvSpPr>
        <p:spPr>
          <a:prstGeom prst="rect">
            <a:avLst/>
          </a:prstGeom>
        </p:spPr>
        <p:txBody>
          <a:bodyPr/>
          <a:lstStyle/>
          <a:p>
            <a:r>
              <a:t>标题文本</a:t>
            </a:r>
          </a:p>
        </p:txBody>
      </p:sp>
      <p:sp>
        <p:nvSpPr>
          <p:cNvPr id="57" name="正文级别 1…"/>
          <p:cNvSpPr txBox="1"/>
          <p:nvPr>
            <p:ph type="body" sz="half" idx="1" hasCustomPrompt="1"/>
          </p:nvPr>
        </p:nvSpPr>
        <p:spPr>
          <a:xfrm>
            <a:off x="4833937" y="3893343"/>
            <a:ext cx="14716126" cy="803672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butterfly-and-leaf_3000x1734.jpeg"/>
          <p:cNvSpPr/>
          <p:nvPr>
            <p:ph type="pic" idx="13"/>
          </p:nvPr>
        </p:nvSpPr>
        <p:spPr>
          <a:xfrm>
            <a:off x="9917614" y="3057203"/>
            <a:ext cx="16005463" cy="9251157"/>
          </a:xfrm>
          <a:prstGeom prst="rect">
            <a:avLst/>
          </a:prstGeom>
          <a:ln w="9525">
            <a:round/>
          </a:ln>
        </p:spPr>
        <p:txBody>
          <a:bodyPr lIns="91439" tIns="45719" rIns="91439" bIns="45719" anchor="t">
            <a:noAutofit/>
          </a:bodyPr>
          <a:lstStyle/>
          <a:p/>
        </p:txBody>
      </p:sp>
      <p:sp>
        <p:nvSpPr>
          <p:cNvPr id="66" name="标题文本"/>
          <p:cNvSpPr txBox="1"/>
          <p:nvPr>
            <p:ph type="title" hasCustomPrompt="1"/>
          </p:nvPr>
        </p:nvSpPr>
        <p:spPr>
          <a:prstGeom prst="rect">
            <a:avLst/>
          </a:prstGeom>
        </p:spPr>
        <p:txBody>
          <a:bodyPr/>
          <a:lstStyle/>
          <a:p>
            <a:r>
              <a:t>标题文本</a:t>
            </a:r>
          </a:p>
        </p:txBody>
      </p:sp>
      <p:sp>
        <p:nvSpPr>
          <p:cNvPr id="67" name="正文级别 1…"/>
          <p:cNvSpPr txBox="1"/>
          <p:nvPr>
            <p:ph type="body" sz="quarter" idx="1" hasCustomPrompt="1"/>
          </p:nvPr>
        </p:nvSpPr>
        <p:spPr>
          <a:xfrm>
            <a:off x="4833937" y="3893343"/>
            <a:ext cx="7679532" cy="8036720"/>
          </a:xfrm>
          <a:prstGeom prst="rect">
            <a:avLst/>
          </a:prstGeom>
        </p:spPr>
        <p:txBody>
          <a:bodyPr/>
          <a:lstStyle>
            <a:lvl1pPr marL="617220" indent="-617220">
              <a:spcBef>
                <a:spcPts val="5300"/>
              </a:spcBef>
              <a:buSzPct val="50000"/>
              <a:buBlip>
                <a:blip r:embed="rId2"/>
              </a:buBlip>
              <a:defRPr sz="5000"/>
            </a:lvl1pPr>
            <a:lvl2pPr marL="1061720" indent="-617220">
              <a:spcBef>
                <a:spcPts val="5300"/>
              </a:spcBef>
              <a:buSzPct val="50000"/>
              <a:buBlip>
                <a:blip r:embed="rId2"/>
              </a:buBlip>
              <a:defRPr sz="5000"/>
            </a:lvl2pPr>
            <a:lvl3pPr marL="1506220" indent="-617220">
              <a:spcBef>
                <a:spcPts val="5300"/>
              </a:spcBef>
              <a:buSzPct val="50000"/>
              <a:buBlip>
                <a:blip r:embed="rId2"/>
              </a:buBlip>
              <a:defRPr sz="5000"/>
            </a:lvl3pPr>
            <a:lvl4pPr marL="1950720" indent="-617220">
              <a:spcBef>
                <a:spcPts val="5300"/>
              </a:spcBef>
              <a:buSzPct val="50000"/>
              <a:buBlip>
                <a:blip r:embed="rId2"/>
              </a:buBlip>
              <a:defRPr sz="5000"/>
            </a:lvl4pPr>
            <a:lvl5pPr marL="2395220" indent="-617220">
              <a:spcBef>
                <a:spcPts val="5300"/>
              </a:spcBef>
              <a:buSzPct val="50000"/>
              <a:buBlip>
                <a:blip r:embed="rId2"/>
              </a:buBlip>
              <a:defRPr sz="5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p:nvPr>
            <p:ph type="body"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p:nvPr>
            <p:ph type="pic" idx="13"/>
          </p:nvPr>
        </p:nvSpPr>
        <p:spPr>
          <a:xfrm rot="21600000">
            <a:off x="8120729" y="-2182842"/>
            <a:ext cx="14294117" cy="14294075"/>
          </a:xfrm>
          <a:prstGeom prst="rect">
            <a:avLst/>
          </a:prstGeom>
          <a:ln w="9525">
            <a:round/>
          </a:ln>
        </p:spPr>
        <p:txBody>
          <a:bodyPr lIns="91439" tIns="45719" rIns="91439" bIns="45719" anchor="t">
            <a:noAutofit/>
          </a:bodyPr>
          <a:lstStyle/>
          <a:p/>
        </p:txBody>
      </p:sp>
      <p:sp>
        <p:nvSpPr>
          <p:cNvPr id="84" name="图像"/>
          <p:cNvSpPr/>
          <p:nvPr>
            <p:ph type="pic" sz="half" idx="14"/>
          </p:nvPr>
        </p:nvSpPr>
        <p:spPr>
          <a:xfrm rot="21600000">
            <a:off x="10261177" y="5381567"/>
            <a:ext cx="13811663" cy="7983141"/>
          </a:xfrm>
          <a:prstGeom prst="rect">
            <a:avLst/>
          </a:prstGeom>
          <a:ln w="9525">
            <a:round/>
          </a:ln>
        </p:spPr>
        <p:txBody>
          <a:bodyPr lIns="91439" tIns="45719" rIns="91439" bIns="45719" anchor="t">
            <a:noAutofit/>
          </a:bodyPr>
          <a:lstStyle/>
          <a:p/>
        </p:txBody>
      </p:sp>
      <p:sp>
        <p:nvSpPr>
          <p:cNvPr id="85" name="图像"/>
          <p:cNvSpPr/>
          <p:nvPr>
            <p:ph type="pic" sz="half" idx="15"/>
          </p:nvPr>
        </p:nvSpPr>
        <p:spPr>
          <a:xfrm>
            <a:off x="3423046" y="678656"/>
            <a:ext cx="9144001" cy="12197954"/>
          </a:xfrm>
          <a:prstGeom prst="rect">
            <a:avLst/>
          </a:prstGeom>
          <a:ln w="9525">
            <a:round/>
          </a:ln>
        </p:spPr>
        <p:txBody>
          <a:bodyPr lIns="91439" tIns="45719" rIns="91439" bIns="45719" anchor="t">
            <a:noAutofit/>
          </a:bodyPr>
          <a:lstStyle/>
          <a:p/>
        </p:txBody>
      </p:sp>
      <p:sp>
        <p:nvSpPr>
          <p:cNvPr id="8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正文级别 1…"/>
          <p:cNvSpPr txBox="1"/>
          <p:nvPr>
            <p:ph type="body" idx="1"/>
          </p:nvPr>
        </p:nvSpPr>
        <p:spPr>
          <a:xfrm>
            <a:off x="4833937" y="1785937"/>
            <a:ext cx="14716126" cy="10144126"/>
          </a:xfrm>
          <a:prstGeom prst="rect">
            <a:avLst/>
          </a:prstGeom>
          <a:ln w="12700">
            <a:miter lim="400000"/>
          </a:ln>
        </p:spPr>
        <p:txBody>
          <a:bodyPr lIns="71437" tIns="71437" rIns="71437" bIns="71437"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4833937" y="357187"/>
            <a:ext cx="14716126" cy="3429001"/>
          </a:xfrm>
          <a:prstGeom prst="rect">
            <a:avLst/>
          </a:prstGeom>
          <a:ln w="12700">
            <a:miter lim="400000"/>
          </a:ln>
        </p:spPr>
        <p:txBody>
          <a:bodyPr lIns="71437" tIns="71437" rIns="71437" bIns="71437" anchor="ctr">
            <a:normAutofit/>
          </a:bodyPr>
          <a:lstStyle/>
          <a:p>
            <a:r>
              <a:t>标题文本</a:t>
            </a:r>
          </a:p>
        </p:txBody>
      </p:sp>
      <p:sp>
        <p:nvSpPr>
          <p:cNvPr id="4" name="幻灯片编号"/>
          <p:cNvSpPr txBox="1"/>
          <p:nvPr>
            <p:ph type="sldNum" sz="quarter" idx="2"/>
          </p:nvPr>
        </p:nvSpPr>
        <p:spPr>
          <a:xfrm>
            <a:off x="11936192" y="13037343"/>
            <a:ext cx="503048" cy="473076"/>
          </a:xfrm>
          <a:prstGeom prst="rect">
            <a:avLst/>
          </a:prstGeom>
          <a:ln w="12700">
            <a:miter lim="400000"/>
          </a:ln>
        </p:spPr>
        <p:txBody>
          <a:bodyPr wrap="none" lIns="71437" tIns="71437" rIns="71437" bIns="71437">
            <a:spAutoFit/>
          </a:bodyPr>
          <a:lstStyle>
            <a:lvl1pPr>
              <a:defRPr sz="2400">
                <a:solidFill>
                  <a:srgbClr val="868686"/>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45A7DE"/>
          </a:solidFill>
          <a:uFillTx/>
          <a:latin typeface="+mn-lt"/>
          <a:ea typeface="+mn-ea"/>
          <a:cs typeface="+mn-cs"/>
          <a:sym typeface="Marker Felt"/>
        </a:defRPr>
      </a:lvl9pPr>
    </p:titleStyle>
    <p:bodyStyle>
      <a:lvl1pPr marL="883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1pPr>
      <a:lvl2pPr marL="1518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2pPr>
      <a:lvl3pPr marL="2153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3pPr>
      <a:lvl4pPr marL="2788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4pPr>
      <a:lvl5pPr marL="3423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5pPr>
      <a:lvl6pPr marL="4058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6pPr>
      <a:lvl7pPr marL="4693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7pPr>
      <a:lvl8pPr marL="5328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8pPr>
      <a:lvl9pPr marL="5963285" marR="0" indent="-883285" algn="l" defTabSz="821690" rtl="0" latinLnBrk="0">
        <a:lnSpc>
          <a:spcPct val="100000"/>
        </a:lnSpc>
        <a:spcBef>
          <a:spcPts val="5900"/>
        </a:spcBef>
        <a:spcAft>
          <a:spcPts val="0"/>
        </a:spcAft>
        <a:buClrTx/>
        <a:buSzPct val="47000"/>
        <a:buFontTx/>
        <a:buBlip>
          <a:blip r:embed="rId14"/>
        </a:buBlip>
        <a:defRPr sz="6400" b="0" i="0" u="none" strike="noStrike" cap="none" spc="0" baseline="0">
          <a:solidFill>
            <a:srgbClr val="858585"/>
          </a:solidFill>
          <a:uFillTx/>
          <a:latin typeface="+mn-lt"/>
          <a:ea typeface="+mn-ea"/>
          <a:cs typeface="+mn-cs"/>
          <a:sym typeface="Marker Felt"/>
        </a:defRPr>
      </a:lvl9pPr>
    </p:bodyStyle>
    <p:otherStyle>
      <a:lvl1pPr marL="0" marR="0" indent="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1pPr>
      <a:lvl2pPr marL="0" marR="0" indent="2286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2pPr>
      <a:lvl3pPr marL="0" marR="0" indent="4572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3pPr>
      <a:lvl4pPr marL="0" marR="0" indent="6858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4pPr>
      <a:lvl5pPr marL="0" marR="0" indent="9144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5pPr>
      <a:lvl6pPr marL="0" marR="0" indent="11430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6pPr>
      <a:lvl7pPr marL="0" marR="0" indent="13716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7pPr>
      <a:lvl8pPr marL="0" marR="0" indent="16002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8pPr>
      <a:lvl9pPr marL="0" marR="0" indent="1828800" algn="ctr" defTabSz="82169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Marker Fe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5.tiff"/><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9" Type="http://schemas.openxmlformats.org/officeDocument/2006/relationships/slideLayout" Target="../slideLayouts/slideLayout1.xml"/><Relationship Id="rId18" Type="http://schemas.openxmlformats.org/officeDocument/2006/relationships/image" Target="../media/image6.tiff"/><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47.png"/><Relationship Id="rId10" Type="http://schemas.openxmlformats.org/officeDocument/2006/relationships/image" Target="../media/image46.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3.png"/><Relationship Id="rId17" Type="http://schemas.openxmlformats.org/officeDocument/2006/relationships/slideLayout" Target="../slideLayouts/slideLayout1.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27.png"/><Relationship Id="rId6" Type="http://schemas.openxmlformats.org/officeDocument/2006/relationships/image" Target="../media/image73.png"/><Relationship Id="rId5" Type="http://schemas.openxmlformats.org/officeDocument/2006/relationships/image" Target="../media/image25.png"/><Relationship Id="rId4" Type="http://schemas.openxmlformats.org/officeDocument/2006/relationships/image" Target="../media/image16.png"/><Relationship Id="rId3" Type="http://schemas.openxmlformats.org/officeDocument/2006/relationships/image" Target="../media/image8.png"/><Relationship Id="rId2" Type="http://schemas.openxmlformats.org/officeDocument/2006/relationships/image" Target="../media/image3.png"/><Relationship Id="rId10" Type="http://schemas.openxmlformats.org/officeDocument/2006/relationships/slideLayout" Target="../slideLayouts/slideLayout1.xml"/><Relationship Id="rId1" Type="http://schemas.openxmlformats.org/officeDocument/2006/relationships/image" Target="../media/image7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tiff"/><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27.png"/><Relationship Id="rId6" Type="http://schemas.openxmlformats.org/officeDocument/2006/relationships/image" Target="../media/image6.tiff"/><Relationship Id="rId5" Type="http://schemas.openxmlformats.org/officeDocument/2006/relationships/image" Target="../media/image53.png"/><Relationship Id="rId4" Type="http://schemas.openxmlformats.org/officeDocument/2006/relationships/image" Target="../media/image84.png"/><Relationship Id="rId3" Type="http://schemas.openxmlformats.org/officeDocument/2006/relationships/image" Target="../media/image10.png"/><Relationship Id="rId2" Type="http://schemas.openxmlformats.org/officeDocument/2006/relationships/image" Target="../media/image83.png"/><Relationship Id="rId10" Type="http://schemas.openxmlformats.org/officeDocument/2006/relationships/slideLayout" Target="../slideLayouts/slideLayout1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tiff"/><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BP神经网络…"/>
          <p:cNvSpPr txBox="1"/>
          <p:nvPr>
            <p:ph type="ctrTitle"/>
          </p:nvPr>
        </p:nvSpPr>
        <p:spPr>
          <a:xfrm>
            <a:off x="1175246" y="2175271"/>
            <a:ext cx="22033508" cy="5225258"/>
          </a:xfrm>
          <a:prstGeom prst="rect">
            <a:avLst/>
          </a:prstGeom>
        </p:spPr>
        <p:txBody>
          <a:bodyPr/>
          <a:lstStyle/>
          <a:p>
            <a:pPr defTabSz="657225">
              <a:defRPr sz="11520">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a:t>
            </a:r>
          </a:p>
          <a:p>
            <a:pPr defTabSz="657225">
              <a:defRPr sz="11520">
                <a:solidFill>
                  <a:srgbClr val="0096FF"/>
                </a:solidFill>
              </a:defRPr>
            </a:pPr>
            <a:r>
              <a:t>理论基础与</a:t>
            </a:r>
            <a:r>
              <a:rPr>
                <a:latin typeface="Times New Roman" panose="02020603050405020304"/>
                <a:ea typeface="Times New Roman" panose="02020603050405020304"/>
                <a:cs typeface="Times New Roman" panose="02020603050405020304"/>
                <a:sym typeface="Times New Roman" panose="02020603050405020304"/>
              </a:rPr>
              <a:t>Python</a:t>
            </a:r>
            <a:r>
              <a:t>实现</a:t>
            </a:r>
          </a:p>
          <a:p>
            <a:pPr defTabSz="657225">
              <a:defRPr sz="4800">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——最容易听懂的BP</a:t>
            </a:r>
            <a:r>
              <a:t>神经网络教程</a:t>
            </a:r>
          </a:p>
        </p:txBody>
      </p:sp>
      <p:sp>
        <p:nvSpPr>
          <p:cNvPr id="122" name="2020年10月9日"/>
          <p:cNvSpPr txBox="1"/>
          <p:nvPr/>
        </p:nvSpPr>
        <p:spPr>
          <a:xfrm>
            <a:off x="10628312" y="9072562"/>
            <a:ext cx="3127376" cy="777876"/>
          </a:xfrm>
          <a:prstGeom prst="rect">
            <a:avLst/>
          </a:prstGeom>
          <a:ln w="12700">
            <a:miter lim="400000"/>
          </a:ln>
        </p:spPr>
        <p:txBody>
          <a:bodyPr wrap="none" lIns="71437" tIns="71437" rIns="71437" bIns="71437" anchor="ctr">
            <a:spAutoFit/>
          </a:bodyPr>
          <a:lstStyle>
            <a:lvl1pPr>
              <a:defRPr sz="3600">
                <a:latin typeface="Times New Roman" panose="02020603050405020304"/>
                <a:ea typeface="Times New Roman" panose="02020603050405020304"/>
                <a:cs typeface="Times New Roman" panose="02020603050405020304"/>
                <a:sym typeface="Times New Roman" panose="02020603050405020304"/>
              </a:defRPr>
            </a:lvl1pPr>
          </a:lstStyle>
          <a:p>
            <a:r>
              <a:t>2020年10月9日</a:t>
            </a:r>
          </a:p>
        </p:txBody>
      </p:sp>
      <p:sp>
        <p:nvSpPr>
          <p:cNvPr id="123"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
        <p:nvSpPr>
          <p:cNvPr id="128" name="矩形"/>
          <p:cNvSpPr/>
          <p:nvPr/>
        </p:nvSpPr>
        <p:spPr>
          <a:xfrm>
            <a:off x="-25400" y="12136832"/>
            <a:ext cx="24434800" cy="1579169"/>
          </a:xfrm>
          <a:prstGeom prst="rect">
            <a:avLst/>
          </a:prstGeom>
          <a:solidFill>
            <a:schemeClr val="accent1">
              <a:hueOff val="-313507"/>
              <a:satOff val="34334"/>
              <a:lumOff val="-8264"/>
              <a:alpha val="62000"/>
            </a:schemeClr>
          </a:solidFill>
          <a:ln w="12700">
            <a:miter lim="400000"/>
          </a:ln>
        </p:spPr>
        <p:txBody>
          <a:bodyPr lIns="71437" tIns="71437" rIns="71437" bIns="71437" anchor="ctr"/>
          <a:p>
            <a:pPr>
              <a:defRPr sz="5000">
                <a:solidFill>
                  <a:srgbClr val="FFFFFF"/>
                </a:solidFill>
              </a:defRPr>
            </a:p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32"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33" name="BP神经网络的反向传播"/>
          <p:cNvSpPr txBox="1"/>
          <p:nvPr/>
        </p:nvSpPr>
        <p:spPr>
          <a:xfrm>
            <a:off x="1240738" y="899993"/>
            <a:ext cx="7987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神经网络的反向传播</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34" name="反向传播是指将输出的结果与理想的输出结果进行比较，将输出结果与理想输出结果之间的误差利用网络进行反向传播的过程，本质是一个“负反馈”的过程。具体的过程是通过多次迭代的过程，不断地对网络上各个节点间的所有的权重进行调整，权重调整的方法采用梯度下降法。"/>
          <p:cNvSpPr txBox="1"/>
          <p:nvPr/>
        </p:nvSpPr>
        <p:spPr>
          <a:xfrm>
            <a:off x="621777" y="2367538"/>
            <a:ext cx="23140447" cy="3546476"/>
          </a:xfrm>
          <a:prstGeom prst="rect">
            <a:avLst/>
          </a:prstGeom>
          <a:ln w="12700">
            <a:miter lim="400000"/>
          </a:ln>
        </p:spPr>
        <p:txBody>
          <a:bodyPr lIns="71437" tIns="71437" rIns="71437" bIns="71437" anchor="ctr">
            <a:spAutoFit/>
          </a:bodyPr>
          <a:lstStyle>
            <a:lvl1pPr algn="just">
              <a:defRPr sz="4800"/>
            </a:lvl1pPr>
          </a:lstStyle>
          <a:p>
            <a:r>
              <a:t>反向传播是指将输出的结果与理想的输出结果进行比较，将输出结果与理想输出结果之间的误差利用网络进行反向传播的过程，本质是一个“负反馈”的过程。具体的过程是通过多次迭代的过程，不断地对网络上各个节点间的所有的权重进行调整，权重调整的方法采用梯度下降法。</a:t>
            </a:r>
          </a:p>
        </p:txBody>
      </p:sp>
      <p:pic>
        <p:nvPicPr>
          <p:cNvPr id="235" name="截屏2020-07-18 下午1.55.53.png" descr="截屏2020-07-18 下午1.55.53.png"/>
          <p:cNvPicPr>
            <a:picLocks noChangeAspect="1"/>
          </p:cNvPicPr>
          <p:nvPr/>
        </p:nvPicPr>
        <p:blipFill>
          <a:blip r:embed="rId2"/>
          <a:stretch>
            <a:fillRect/>
          </a:stretch>
        </p:blipFill>
        <p:spPr>
          <a:xfrm>
            <a:off x="2645501" y="6236625"/>
            <a:ext cx="18518981" cy="4675889"/>
          </a:xfrm>
          <a:prstGeom prst="rect">
            <a:avLst/>
          </a:prstGeom>
          <a:ln w="25400">
            <a:miter lim="400000"/>
            <a:headEnd/>
            <a:tailEnd/>
          </a:ln>
          <a:effectLst>
            <a:outerShdw blurRad="355600" dist="177800" dir="5400000" rotWithShape="0">
              <a:srgbClr val="000000">
                <a:alpha val="70000"/>
              </a:srgbClr>
            </a:outerShdw>
          </a:effectLst>
        </p:spPr>
      </p:pic>
      <p:sp>
        <p:nvSpPr>
          <p:cNvPr id="236" name="得到的结果不满意"/>
          <p:cNvSpPr txBox="1"/>
          <p:nvPr/>
        </p:nvSpPr>
        <p:spPr>
          <a:xfrm>
            <a:off x="9361137" y="8250414"/>
            <a:ext cx="4422776" cy="892176"/>
          </a:xfrm>
          <a:prstGeom prst="rect">
            <a:avLst/>
          </a:prstGeom>
          <a:ln w="12700">
            <a:miter lim="400000"/>
          </a:ln>
        </p:spPr>
        <p:txBody>
          <a:bodyPr wrap="none" lIns="71437" tIns="71437" rIns="71437" bIns="71437" anchor="ctr">
            <a:spAutoFit/>
          </a:bodyPr>
          <a:lstStyle>
            <a:lvl1pPr>
              <a:defRPr sz="4200"/>
            </a:lvl1pPr>
          </a:lstStyle>
          <a:p>
            <a:r>
              <a:t>得到的结果不满意</a:t>
            </a:r>
          </a:p>
        </p:txBody>
      </p:sp>
      <p:sp>
        <p:nvSpPr>
          <p:cNvPr id="237"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42"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43" name="通过迭代的方法寻找函数最小值"/>
          <p:cNvSpPr txBox="1"/>
          <p:nvPr/>
        </p:nvSpPr>
        <p:spPr>
          <a:xfrm>
            <a:off x="1054492" y="899993"/>
            <a:ext cx="10823576" cy="1209676"/>
          </a:xfrm>
          <a:prstGeom prst="rect">
            <a:avLst/>
          </a:prstGeom>
          <a:ln w="12700">
            <a:miter lim="400000"/>
          </a:ln>
        </p:spPr>
        <p:txBody>
          <a:bodyPr wrap="none" lIns="71437" tIns="71437" rIns="71437" bIns="71437" anchor="ctr">
            <a:spAutoFit/>
          </a:bodyPr>
          <a:lstStyle>
            <a:lvl1pPr>
              <a:defRPr sz="60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通过迭代的方法寻找函数最小值</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44" name="解析解：通过严格的公示推倒计算，给出的方程的精确解，任意精度下满足方程。…"/>
          <p:cNvSpPr txBox="1"/>
          <p:nvPr/>
        </p:nvSpPr>
        <p:spPr>
          <a:xfrm>
            <a:off x="621777" y="2792988"/>
            <a:ext cx="23140447" cy="2695576"/>
          </a:xfrm>
          <a:prstGeom prst="rect">
            <a:avLst/>
          </a:prstGeom>
          <a:ln w="12700">
            <a:miter lim="400000"/>
          </a:ln>
        </p:spPr>
        <p:txBody>
          <a:bodyPr lIns="71437" tIns="71437" rIns="71437" bIns="71437" anchor="ctr">
            <a:spAutoFit/>
          </a:bodyPr>
          <a:lstStyle/>
          <a:p>
            <a:pPr algn="just">
              <a:defRPr sz="4800"/>
            </a:pPr>
            <a:r>
              <a:t>解析解：通过严格的公示推倒计算，给出的方程的精确解，任意精度下满足方程。</a:t>
            </a:r>
          </a:p>
          <a:p>
            <a:pPr algn="just">
              <a:defRPr sz="4800"/>
            </a:pPr>
            <a:r>
              <a:t>数值解：在一定条件下，通过某种近似计算得到的解，能够在给定的精度下满足方程。</a:t>
            </a:r>
          </a:p>
        </p:txBody>
      </p:sp>
      <p:pic>
        <p:nvPicPr>
          <p:cNvPr id="245" name="截屏2020-07-20 下午4.31.03.png" descr="截屏2020-07-20 下午4.31.03.png"/>
          <p:cNvPicPr>
            <a:picLocks noChangeAspect="1"/>
          </p:cNvPicPr>
          <p:nvPr/>
        </p:nvPicPr>
        <p:blipFill>
          <a:blip r:embed="rId2"/>
          <a:stretch>
            <a:fillRect/>
          </a:stretch>
        </p:blipFill>
        <p:spPr>
          <a:xfrm>
            <a:off x="879971" y="6171884"/>
            <a:ext cx="5359401" cy="5435601"/>
          </a:xfrm>
          <a:prstGeom prst="rect">
            <a:avLst/>
          </a:prstGeom>
          <a:ln w="12700">
            <a:miter lim="400000"/>
            <a:headEnd/>
            <a:tailEnd/>
          </a:ln>
        </p:spPr>
      </p:pic>
      <p:pic>
        <p:nvPicPr>
          <p:cNvPr id="246" name="截屏2020-07-20 下午4.39.56.png" descr="截屏2020-07-20 下午4.39.56.png"/>
          <p:cNvPicPr>
            <a:picLocks noChangeAspect="1"/>
          </p:cNvPicPr>
          <p:nvPr/>
        </p:nvPicPr>
        <p:blipFill>
          <a:blip r:embed="rId3"/>
          <a:stretch>
            <a:fillRect/>
          </a:stretch>
        </p:blipFill>
        <p:spPr>
          <a:xfrm>
            <a:off x="908286" y="7266262"/>
            <a:ext cx="7277101" cy="4229101"/>
          </a:xfrm>
          <a:prstGeom prst="rect">
            <a:avLst/>
          </a:prstGeom>
          <a:ln w="12700">
            <a:miter lim="400000"/>
            <a:headEnd/>
            <a:tailEnd/>
          </a:ln>
        </p:spPr>
      </p:pic>
      <p:pic>
        <p:nvPicPr>
          <p:cNvPr id="247" name="截屏2020-07-20 下午4.39.30.png" descr="截屏2020-07-20 下午4.39.30.png"/>
          <p:cNvPicPr>
            <a:picLocks noChangeAspect="1"/>
          </p:cNvPicPr>
          <p:nvPr/>
        </p:nvPicPr>
        <p:blipFill>
          <a:blip r:embed="rId4"/>
          <a:stretch>
            <a:fillRect/>
          </a:stretch>
        </p:blipFill>
        <p:spPr>
          <a:xfrm>
            <a:off x="1200386" y="7190062"/>
            <a:ext cx="6692901" cy="4381501"/>
          </a:xfrm>
          <a:prstGeom prst="rect">
            <a:avLst/>
          </a:prstGeom>
          <a:ln w="12700">
            <a:miter lim="400000"/>
            <a:headEnd/>
            <a:tailEnd/>
          </a:ln>
        </p:spPr>
      </p:pic>
      <p:pic>
        <p:nvPicPr>
          <p:cNvPr id="248" name="截屏2020-07-20 下午4.40.13.png" descr="截屏2020-07-20 下午4.40.13.png"/>
          <p:cNvPicPr>
            <a:picLocks noChangeAspect="1"/>
          </p:cNvPicPr>
          <p:nvPr/>
        </p:nvPicPr>
        <p:blipFill>
          <a:blip r:embed="rId5"/>
          <a:stretch>
            <a:fillRect/>
          </a:stretch>
        </p:blipFill>
        <p:spPr>
          <a:xfrm>
            <a:off x="1019355" y="6807295"/>
            <a:ext cx="6692901" cy="4494001"/>
          </a:xfrm>
          <a:prstGeom prst="rect">
            <a:avLst/>
          </a:prstGeom>
          <a:ln w="12700">
            <a:miter lim="400000"/>
            <a:headEnd/>
            <a:tailEnd/>
          </a:ln>
        </p:spPr>
      </p:pic>
      <p:pic>
        <p:nvPicPr>
          <p:cNvPr id="249" name="截屏2020-07-20 下午4.43.42.png" descr="截屏2020-07-20 下午4.43.42.png"/>
          <p:cNvPicPr>
            <a:picLocks noChangeAspect="1"/>
          </p:cNvPicPr>
          <p:nvPr/>
        </p:nvPicPr>
        <p:blipFill>
          <a:blip r:embed="rId6"/>
          <a:stretch>
            <a:fillRect/>
          </a:stretch>
        </p:blipFill>
        <p:spPr>
          <a:xfrm>
            <a:off x="9903319" y="5003735"/>
            <a:ext cx="13968956" cy="7049451"/>
          </a:xfrm>
          <a:prstGeom prst="rect">
            <a:avLst/>
          </a:prstGeom>
          <a:ln w="12700">
            <a:miter lim="400000"/>
            <a:headEnd/>
            <a:tailEnd/>
          </a:ln>
        </p:spPr>
      </p:pic>
      <p:pic>
        <p:nvPicPr>
          <p:cNvPr id="250" name="截屏2020-07-20 下午4.44.17.png" descr="截屏2020-07-20 下午4.44.17.png"/>
          <p:cNvPicPr>
            <a:picLocks noChangeAspect="1"/>
          </p:cNvPicPr>
          <p:nvPr/>
        </p:nvPicPr>
        <p:blipFill>
          <a:blip r:embed="rId7"/>
          <a:stretch>
            <a:fillRect/>
          </a:stretch>
        </p:blipFill>
        <p:spPr>
          <a:xfrm>
            <a:off x="10144873" y="4501607"/>
            <a:ext cx="13145342" cy="7637899"/>
          </a:xfrm>
          <a:prstGeom prst="rect">
            <a:avLst/>
          </a:prstGeom>
          <a:ln w="12700">
            <a:miter lim="400000"/>
            <a:headEnd/>
            <a:tailEnd/>
          </a:ln>
        </p:spPr>
      </p:pic>
      <p:sp>
        <p:nvSpPr>
          <p:cNvPr id="251"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50" grpId="6" animBg="1" advAuto="0"/>
      <p:bldP spid="246" grpId="2" animBg="1" advAuto="0"/>
      <p:bldP spid="247" grpId="3" animBg="1" advAuto="0"/>
      <p:bldP spid="245" grpId="1" animBg="1" advAuto="0"/>
      <p:bldP spid="248" grpId="4" animBg="1" advAuto="0"/>
      <p:bldP spid="249"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56"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57" name="通过迭代的方法寻找函数最小值"/>
          <p:cNvSpPr txBox="1"/>
          <p:nvPr/>
        </p:nvSpPr>
        <p:spPr>
          <a:xfrm>
            <a:off x="1054492" y="899993"/>
            <a:ext cx="10823576" cy="1209676"/>
          </a:xfrm>
          <a:prstGeom prst="rect">
            <a:avLst/>
          </a:prstGeom>
          <a:ln w="12700">
            <a:miter lim="400000"/>
          </a:ln>
        </p:spPr>
        <p:txBody>
          <a:bodyPr wrap="none" lIns="71437" tIns="71437" rIns="71437" bIns="71437" anchor="ctr">
            <a:spAutoFit/>
          </a:bodyPr>
          <a:lstStyle>
            <a:lvl1pPr>
              <a:defRPr sz="60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通过迭代的方法寻找函数最小值</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解析解：通过严格的公示推倒计算，给出的方程的精确解，任意精度下满足方程。…"/>
          <p:cNvSpPr txBox="1"/>
          <p:nvPr/>
        </p:nvSpPr>
        <p:spPr>
          <a:xfrm>
            <a:off x="621777" y="2792988"/>
            <a:ext cx="23140447" cy="2695576"/>
          </a:xfrm>
          <a:prstGeom prst="rect">
            <a:avLst/>
          </a:prstGeom>
          <a:ln w="12700">
            <a:miter lim="400000"/>
          </a:ln>
        </p:spPr>
        <p:txBody>
          <a:bodyPr lIns="71437" tIns="71437" rIns="71437" bIns="71437" anchor="ctr">
            <a:spAutoFit/>
          </a:bodyPr>
          <a:lstStyle/>
          <a:p>
            <a:pPr algn="just">
              <a:defRPr sz="4800"/>
            </a:pPr>
            <a:r>
              <a:t>解析解：通过严格的公示推倒计算，给出的方程的精确解，任意精度下满足方程。</a:t>
            </a:r>
          </a:p>
          <a:p>
            <a:pPr algn="just">
              <a:defRPr sz="4800"/>
            </a:pPr>
            <a:r>
              <a:t>数值解：在一定条件下，通过某种近似计算得到的解，能够在给定的精度下满足方程。</a:t>
            </a:r>
          </a:p>
        </p:txBody>
      </p:sp>
      <p:pic>
        <p:nvPicPr>
          <p:cNvPr id="259" name="截屏2020-07-20 下午4.44.41.png" descr="截屏2020-07-20 下午4.44.41.png"/>
          <p:cNvPicPr>
            <a:picLocks noChangeAspect="1"/>
          </p:cNvPicPr>
          <p:nvPr/>
        </p:nvPicPr>
        <p:blipFill>
          <a:blip r:embed="rId2"/>
          <a:stretch>
            <a:fillRect/>
          </a:stretch>
        </p:blipFill>
        <p:spPr>
          <a:xfrm>
            <a:off x="1060115" y="5416673"/>
            <a:ext cx="6747587" cy="6657487"/>
          </a:xfrm>
          <a:prstGeom prst="rect">
            <a:avLst/>
          </a:prstGeom>
          <a:ln w="12700">
            <a:miter lim="400000"/>
            <a:headEnd/>
            <a:tailEnd/>
          </a:ln>
        </p:spPr>
      </p:pic>
      <p:pic>
        <p:nvPicPr>
          <p:cNvPr id="260" name="截屏2020-07-20 下午4.59.25.png" descr="截屏2020-07-20 下午4.59.25.png"/>
          <p:cNvPicPr>
            <a:picLocks noChangeAspect="1"/>
          </p:cNvPicPr>
          <p:nvPr/>
        </p:nvPicPr>
        <p:blipFill>
          <a:blip r:embed="rId3"/>
          <a:stretch>
            <a:fillRect/>
          </a:stretch>
        </p:blipFill>
        <p:spPr>
          <a:xfrm>
            <a:off x="945129" y="5436995"/>
            <a:ext cx="13457443" cy="6616843"/>
          </a:xfrm>
          <a:prstGeom prst="rect">
            <a:avLst/>
          </a:prstGeom>
          <a:ln w="12700">
            <a:miter lim="400000"/>
            <a:headEnd/>
            <a:tailEnd/>
          </a:ln>
        </p:spPr>
      </p:pic>
      <p:pic>
        <p:nvPicPr>
          <p:cNvPr id="261" name="截屏2020-07-20 下午5.00.31.png" descr="截屏2020-07-20 下午5.00.31.png"/>
          <p:cNvPicPr>
            <a:picLocks noChangeAspect="1"/>
          </p:cNvPicPr>
          <p:nvPr/>
        </p:nvPicPr>
        <p:blipFill>
          <a:blip r:embed="rId4"/>
          <a:stretch>
            <a:fillRect/>
          </a:stretch>
        </p:blipFill>
        <p:spPr>
          <a:xfrm>
            <a:off x="15284687" y="5388505"/>
            <a:ext cx="6048304" cy="3306543"/>
          </a:xfrm>
          <a:prstGeom prst="rect">
            <a:avLst/>
          </a:prstGeom>
          <a:ln w="12700">
            <a:miter lim="400000"/>
            <a:headEnd/>
            <a:tailEnd/>
          </a:ln>
        </p:spPr>
      </p:pic>
      <p:pic>
        <p:nvPicPr>
          <p:cNvPr id="262" name="截屏2020-07-20 下午5.04.40.png" descr="截屏2020-07-20 下午5.04.40.png"/>
          <p:cNvPicPr>
            <a:picLocks noChangeAspect="1"/>
          </p:cNvPicPr>
          <p:nvPr/>
        </p:nvPicPr>
        <p:blipFill>
          <a:blip r:embed="rId5"/>
          <a:stretch>
            <a:fillRect/>
          </a:stretch>
        </p:blipFill>
        <p:spPr>
          <a:xfrm>
            <a:off x="15376188" y="10295652"/>
            <a:ext cx="6722187" cy="1102581"/>
          </a:xfrm>
          <a:prstGeom prst="rect">
            <a:avLst/>
          </a:prstGeom>
          <a:ln w="25400">
            <a:solidFill>
              <a:srgbClr val="000000"/>
            </a:solidFill>
            <a:miter lim="400000"/>
            <a:headEnd/>
            <a:tailEnd/>
          </a:ln>
        </p:spPr>
      </p:pic>
      <p:sp>
        <p:nvSpPr>
          <p:cNvPr id="263"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59" grpId="1" animBg="1" advAuto="0"/>
      <p:bldP spid="260" grpId="2" animBg="1" advAuto="0"/>
      <p:bldP spid="261" grpId="3" animBg="1" advAuto="0"/>
      <p:bldP spid="262"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68"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269" name="图像" descr="图像"/>
          <p:cNvPicPr>
            <a:picLocks noChangeAspect="1"/>
          </p:cNvPicPr>
          <p:nvPr/>
        </p:nvPicPr>
        <p:blipFill>
          <a:blip r:embed="rId2"/>
          <a:stretch>
            <a:fillRect/>
          </a:stretch>
        </p:blipFill>
        <p:spPr>
          <a:xfrm>
            <a:off x="1368742" y="2738869"/>
            <a:ext cx="6645971" cy="4428916"/>
          </a:xfrm>
          <a:prstGeom prst="rect">
            <a:avLst/>
          </a:prstGeom>
          <a:ln w="12700">
            <a:miter lim="400000"/>
            <a:headEnd/>
            <a:tailEnd/>
          </a:ln>
        </p:spPr>
      </p:pic>
      <p:sp>
        <p:nvSpPr>
          <p:cNvPr id="270" name="BP神经网络反向传播为什么选择梯度下降法"/>
          <p:cNvSpPr txBox="1"/>
          <p:nvPr/>
        </p:nvSpPr>
        <p:spPr>
          <a:xfrm>
            <a:off x="707338" y="899993"/>
            <a:ext cx="14845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神经网络反向传播为什么选择梯度下降法</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71" name="会当凌绝顶，一览众山小。"/>
          <p:cNvSpPr txBox="1"/>
          <p:nvPr/>
        </p:nvSpPr>
        <p:spPr>
          <a:xfrm>
            <a:off x="1205430" y="7123885"/>
            <a:ext cx="7467732" cy="803276"/>
          </a:xfrm>
          <a:prstGeom prst="rect">
            <a:avLst/>
          </a:prstGeom>
          <a:ln w="12700">
            <a:miter lim="400000"/>
          </a:ln>
        </p:spPr>
        <p:txBody>
          <a:bodyPr lIns="71437" tIns="71437" rIns="71437" bIns="71437" anchor="ctr">
            <a:spAutoFit/>
          </a:bodyPr>
          <a:lstStyle>
            <a:lvl1pPr>
              <a:defRPr sz="3700"/>
            </a:lvl1pPr>
          </a:lstStyle>
          <a:p>
            <a:r>
              <a:t>会当凌绝顶，一览众山小。</a:t>
            </a:r>
          </a:p>
        </p:txBody>
      </p:sp>
      <p:sp>
        <p:nvSpPr>
          <p:cNvPr id="272" name="——杜甫《望岳》"/>
          <p:cNvSpPr txBox="1"/>
          <p:nvPr/>
        </p:nvSpPr>
        <p:spPr>
          <a:xfrm>
            <a:off x="691413" y="7861048"/>
            <a:ext cx="7467732" cy="574676"/>
          </a:xfrm>
          <a:prstGeom prst="rect">
            <a:avLst/>
          </a:prstGeom>
          <a:ln w="12700">
            <a:miter lim="400000"/>
          </a:ln>
        </p:spPr>
        <p:txBody>
          <a:bodyPr lIns="71437" tIns="71437" rIns="71437" bIns="71437" anchor="ctr">
            <a:spAutoFit/>
          </a:bodyPr>
          <a:lstStyle/>
          <a:p>
            <a:pPr algn="r">
              <a:defRPr sz="2500"/>
            </a:pPr>
            <a:r>
              <a:rPr>
                <a:latin typeface="STBaoliTC-Regular"/>
                <a:ea typeface="STBaoliTC-Regular"/>
                <a:cs typeface="STBaoliTC-Regular"/>
                <a:sym typeface="STBaoliTC-Regular"/>
              </a:rPr>
              <a:t>——</a:t>
            </a:r>
            <a:r>
              <a:t>杜甫《望岳》</a:t>
            </a:r>
          </a:p>
        </p:txBody>
      </p:sp>
      <p:sp>
        <p:nvSpPr>
          <p:cNvPr id="273" name="当一个人站在山顶或者半山腰，想要以最快的速度到达山脚，那么哪条路最快呢？"/>
          <p:cNvSpPr txBox="1"/>
          <p:nvPr/>
        </p:nvSpPr>
        <p:spPr>
          <a:xfrm>
            <a:off x="9336453" y="2710438"/>
            <a:ext cx="14184471" cy="1844676"/>
          </a:xfrm>
          <a:prstGeom prst="rect">
            <a:avLst/>
          </a:prstGeom>
          <a:ln w="12700">
            <a:miter lim="400000"/>
          </a:ln>
        </p:spPr>
        <p:txBody>
          <a:bodyPr lIns="71437" tIns="71437" rIns="71437" bIns="71437" anchor="ctr">
            <a:spAutoFit/>
          </a:bodyPr>
          <a:lstStyle>
            <a:lvl1pPr algn="just">
              <a:defRPr sz="4800"/>
            </a:lvl1pPr>
          </a:lstStyle>
          <a:p>
            <a:r>
              <a:t>当一个人站在山顶或者半山腰，想要以最快的速度到达山脚，那么哪条路最快呢？</a:t>
            </a:r>
          </a:p>
        </p:txBody>
      </p:sp>
      <p:sp>
        <p:nvSpPr>
          <p:cNvPr id="274" name="是每一步都下降最快的路，变化最快。在数学上，用梯度的概念来描述。"/>
          <p:cNvSpPr txBox="1"/>
          <p:nvPr/>
        </p:nvSpPr>
        <p:spPr>
          <a:xfrm>
            <a:off x="9409848" y="4894838"/>
            <a:ext cx="14037681" cy="1844676"/>
          </a:xfrm>
          <a:prstGeom prst="rect">
            <a:avLst/>
          </a:prstGeom>
          <a:ln w="12700">
            <a:miter lim="400000"/>
          </a:ln>
        </p:spPr>
        <p:txBody>
          <a:bodyPr lIns="71437" tIns="71437" rIns="71437" bIns="71437" anchor="ctr">
            <a:spAutoFit/>
          </a:bodyPr>
          <a:lstStyle>
            <a:lvl1pPr algn="just">
              <a:defRPr sz="4800"/>
            </a:lvl1pPr>
          </a:lstStyle>
          <a:p>
            <a:r>
              <a:t>是每一步都下降最快的路，变化最快。在数学上，用梯度的概念来描述。</a:t>
            </a:r>
          </a:p>
        </p:txBody>
      </p:sp>
      <p:sp>
        <p:nvSpPr>
          <p:cNvPr id="275" name="梯度是一个矢量，表示某一函数在该点处的方向导数沿着该方向取得最大值，即函数在该点处沿着该方向（梯度方向）变化最快，变化率（该梯度的模）最大。当梯度取“正”时，上升最快；当梯度取“负”时，下降最快。"/>
          <p:cNvSpPr txBox="1"/>
          <p:nvPr/>
        </p:nvSpPr>
        <p:spPr>
          <a:xfrm>
            <a:off x="9440271" y="7110988"/>
            <a:ext cx="14037681" cy="4397376"/>
          </a:xfrm>
          <a:prstGeom prst="rect">
            <a:avLst/>
          </a:prstGeom>
          <a:ln w="12700">
            <a:miter lim="400000"/>
          </a:ln>
        </p:spPr>
        <p:txBody>
          <a:bodyPr lIns="71437" tIns="71437" rIns="71437" bIns="71437" anchor="ctr">
            <a:spAutoFit/>
          </a:bodyPr>
          <a:lstStyle>
            <a:lvl1pPr algn="just">
              <a:defRPr sz="4800"/>
            </a:lvl1pPr>
          </a:lstStyle>
          <a:p>
            <a:r>
              <a:t>梯度是一个矢量，表示某一函数在该点处的方向导数沿着该方向取得最大值，即函数在该点处沿着该方向（梯度方向）变化最快，变化率（该梯度的模）最大。当梯度取“正”时，上升最快；当梯度取“负”时，下降最快。</a:t>
            </a:r>
          </a:p>
        </p:txBody>
      </p:sp>
      <p:pic>
        <p:nvPicPr>
          <p:cNvPr id="276" name="图像" descr="图像"/>
          <p:cNvPicPr>
            <a:picLocks noChangeAspect="1"/>
          </p:cNvPicPr>
          <p:nvPr/>
        </p:nvPicPr>
        <p:blipFill>
          <a:blip r:embed="rId3"/>
          <a:stretch>
            <a:fillRect/>
          </a:stretch>
        </p:blipFill>
        <p:spPr>
          <a:xfrm>
            <a:off x="2461054" y="8437635"/>
            <a:ext cx="4726559" cy="3544919"/>
          </a:xfrm>
          <a:prstGeom prst="rect">
            <a:avLst/>
          </a:prstGeom>
          <a:ln w="12700">
            <a:miter lim="400000"/>
            <a:headEnd/>
            <a:tailEnd/>
          </a:ln>
        </p:spPr>
      </p:pic>
      <p:sp>
        <p:nvSpPr>
          <p:cNvPr id="277"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2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74" grpId="2" animBg="1" advAuto="0"/>
      <p:bldP spid="276" grpId="3" animBg="1" advAuto="0"/>
      <p:bldP spid="275" grpId="4" animBg="1" advAuto="0"/>
      <p:bldP spid="273"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82"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83" name="BP神经网络反向传播为什么选择梯度下降法"/>
          <p:cNvSpPr txBox="1"/>
          <p:nvPr/>
        </p:nvSpPr>
        <p:spPr>
          <a:xfrm>
            <a:off x="707338" y="899993"/>
            <a:ext cx="14845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神经网络反向传播为什么选择梯度下降法</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84" name="梯度下降法是训练神经网络和线性分类器的一种普遍方法。"/>
          <p:cNvSpPr txBox="1"/>
          <p:nvPr/>
        </p:nvSpPr>
        <p:spPr>
          <a:xfrm>
            <a:off x="621777" y="2817812"/>
            <a:ext cx="23140447" cy="993776"/>
          </a:xfrm>
          <a:prstGeom prst="rect">
            <a:avLst/>
          </a:prstGeom>
          <a:ln w="12700">
            <a:miter lim="400000"/>
          </a:ln>
        </p:spPr>
        <p:txBody>
          <a:bodyPr lIns="71437" tIns="71437" rIns="71437" bIns="71437" anchor="ctr">
            <a:spAutoFit/>
          </a:bodyPr>
          <a:lstStyle>
            <a:lvl1pPr algn="just">
              <a:defRPr sz="4800"/>
            </a:lvl1pPr>
          </a:lstStyle>
          <a:p>
            <a:r>
              <a:t>梯度下降法是训练神经网络和线性分类器的一种普遍方法。</a:t>
            </a:r>
          </a:p>
        </p:txBody>
      </p:sp>
      <p:sp>
        <p:nvSpPr>
          <p:cNvPr id="285" name="斜率是函数的导数。"/>
          <p:cNvSpPr txBox="1"/>
          <p:nvPr/>
        </p:nvSpPr>
        <p:spPr>
          <a:xfrm>
            <a:off x="621777" y="3788111"/>
            <a:ext cx="23140447" cy="993776"/>
          </a:xfrm>
          <a:prstGeom prst="rect">
            <a:avLst/>
          </a:prstGeom>
          <a:ln w="12700">
            <a:miter lim="400000"/>
          </a:ln>
        </p:spPr>
        <p:txBody>
          <a:bodyPr lIns="71437" tIns="71437" rIns="71437" bIns="71437" anchor="ctr">
            <a:spAutoFit/>
          </a:bodyPr>
          <a:lstStyle>
            <a:lvl1pPr algn="just">
              <a:defRPr sz="4800"/>
            </a:lvl1pPr>
          </a:lstStyle>
          <a:p>
            <a:r>
              <a:t>斜率是函数的导数。</a:t>
            </a:r>
          </a:p>
        </p:txBody>
      </p:sp>
      <p:pic>
        <p:nvPicPr>
          <p:cNvPr id="286" name="图像" descr="图像"/>
          <p:cNvPicPr>
            <a:picLocks noChangeAspect="1"/>
          </p:cNvPicPr>
          <p:nvPr/>
        </p:nvPicPr>
        <p:blipFill>
          <a:blip r:embed="rId2"/>
          <a:stretch>
            <a:fillRect/>
          </a:stretch>
        </p:blipFill>
        <p:spPr>
          <a:xfrm>
            <a:off x="1160017" y="7746252"/>
            <a:ext cx="5890445" cy="3926964"/>
          </a:xfrm>
          <a:prstGeom prst="rect">
            <a:avLst/>
          </a:prstGeom>
          <a:ln w="12700">
            <a:miter lim="400000"/>
            <a:headEnd/>
            <a:tailEnd/>
          </a:ln>
        </p:spPr>
      </p:pic>
      <p:pic>
        <p:nvPicPr>
          <p:cNvPr id="287" name="截屏2020-07-17 下午1.38.42.png" descr="截屏2020-07-17 下午1.38.42.png"/>
          <p:cNvPicPr>
            <a:picLocks noChangeAspect="1"/>
          </p:cNvPicPr>
          <p:nvPr/>
        </p:nvPicPr>
        <p:blipFill>
          <a:blip r:embed="rId3"/>
          <a:stretch>
            <a:fillRect/>
          </a:stretch>
        </p:blipFill>
        <p:spPr>
          <a:xfrm>
            <a:off x="1863689" y="5476669"/>
            <a:ext cx="4483101" cy="1574801"/>
          </a:xfrm>
          <a:prstGeom prst="rect">
            <a:avLst/>
          </a:prstGeom>
          <a:ln w="12700">
            <a:miter lim="400000"/>
            <a:headEnd/>
            <a:tailEnd/>
          </a:ln>
        </p:spPr>
      </p:pic>
      <p:sp>
        <p:nvSpPr>
          <p:cNvPr id="288" name="在实际上，x可能不是一个标量，而是一个矢量。参考多元函数的知识，梯度就是偏导数组成的矢量。梯度上的每个元素都会指明函数在该点处各个方向的斜率，因此梯度指向函数变化最快的方向。即指向变大最快的方向和变小最快的方向，对应正梯度和负梯度。"/>
          <p:cNvSpPr txBox="1"/>
          <p:nvPr/>
        </p:nvSpPr>
        <p:spPr>
          <a:xfrm>
            <a:off x="8571086" y="4911614"/>
            <a:ext cx="15268532" cy="4423273"/>
          </a:xfrm>
          <a:prstGeom prst="rect">
            <a:avLst/>
          </a:prstGeom>
          <a:ln w="12700">
            <a:miter lim="400000"/>
          </a:ln>
        </p:spPr>
        <p:txBody>
          <a:bodyPr lIns="71437" tIns="71437" rIns="71437" bIns="71437" anchor="ctr">
            <a:spAutoFit/>
          </a:bodyPr>
          <a:lstStyle/>
          <a:p>
            <a:pPr algn="just">
              <a:defRPr sz="4800"/>
            </a:pPr>
            <a:r>
              <a:t>在实际上，</a:t>
            </a:r>
            <a:r>
              <a:rPr>
                <a:latin typeface="Times New Roman" panose="02020603050405020304"/>
                <a:ea typeface="Times New Roman" panose="02020603050405020304"/>
                <a:cs typeface="Times New Roman" panose="02020603050405020304"/>
                <a:sym typeface="Times New Roman" panose="02020603050405020304"/>
              </a:rPr>
              <a:t>x</a:t>
            </a:r>
            <a:r>
              <a:t>可能不是一个标量，而是一个矢量。参考多元函数的知识，梯度就是偏导数组成的矢量。梯度上的每个元素都会指明函数在该点处各个方向的斜率，因此梯度指向函数变化最快的方向。即指向变大最快的方向和变小最快的方向，对应正梯度和负梯度。</a:t>
            </a:r>
          </a:p>
        </p:txBody>
      </p:sp>
      <p:sp>
        <p:nvSpPr>
          <p:cNvPr id="289" name="很多深度学习其实都是在计算梯度，然后通过梯度进行迭代，更新参数向量。"/>
          <p:cNvSpPr txBox="1"/>
          <p:nvPr/>
        </p:nvSpPr>
        <p:spPr>
          <a:xfrm>
            <a:off x="8571086" y="9464614"/>
            <a:ext cx="15268532" cy="1844676"/>
          </a:xfrm>
          <a:prstGeom prst="rect">
            <a:avLst/>
          </a:prstGeom>
          <a:ln w="12700">
            <a:miter lim="400000"/>
          </a:ln>
        </p:spPr>
        <p:txBody>
          <a:bodyPr lIns="71437" tIns="71437" rIns="71437" bIns="71437" anchor="ctr">
            <a:spAutoFit/>
          </a:bodyPr>
          <a:lstStyle>
            <a:lvl1pPr algn="just">
              <a:defRPr sz="4800"/>
            </a:lvl1pPr>
          </a:lstStyle>
          <a:p>
            <a:r>
              <a:t>很多深度学习其实都是在计算梯度，然后通过梯度进行迭代，更新参数向量。</a:t>
            </a:r>
          </a:p>
        </p:txBody>
      </p:sp>
      <p:sp>
        <p:nvSpPr>
          <p:cNvPr id="290"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95"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96" name="图解法讲解正向传播与反向传播"/>
          <p:cNvSpPr txBox="1"/>
          <p:nvPr/>
        </p:nvSpPr>
        <p:spPr>
          <a:xfrm>
            <a:off x="686192" y="899993"/>
            <a:ext cx="10823576"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图解法讲解</a:t>
            </a:r>
            <a:r>
              <a:rPr>
                <a:latin typeface="Times New Roman" panose="02020603050405020304"/>
                <a:ea typeface="Times New Roman" panose="02020603050405020304"/>
                <a:cs typeface="Times New Roman" panose="02020603050405020304"/>
                <a:sym typeface="Times New Roman" panose="02020603050405020304"/>
              </a:rPr>
              <a:t>正向传播与反向传播</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97" name="图解法是将函数的计算过程用图的方式展示出来。任何一个函数都可以用下面的这种计算图展示出来。当我们遇到复杂的函数，图解法就变得非常有用。图解法有助于讲解反向传播的具体步骤。"/>
          <p:cNvSpPr txBox="1"/>
          <p:nvPr/>
        </p:nvSpPr>
        <p:spPr>
          <a:xfrm>
            <a:off x="812438" y="3884612"/>
            <a:ext cx="8536193" cy="6099176"/>
          </a:xfrm>
          <a:prstGeom prst="rect">
            <a:avLst/>
          </a:prstGeom>
          <a:ln w="12700">
            <a:miter lim="400000"/>
          </a:ln>
        </p:spPr>
        <p:txBody>
          <a:bodyPr lIns="71437" tIns="71437" rIns="71437" bIns="71437" anchor="ctr">
            <a:spAutoFit/>
          </a:bodyPr>
          <a:lstStyle>
            <a:lvl1pPr algn="just">
              <a:defRPr sz="4800"/>
            </a:lvl1pPr>
          </a:lstStyle>
          <a:p>
            <a:r>
              <a:t>图解法是将函数的计算过程用图的方式展示出来。任何一个函数都可以用下面的这种计算图展示出来。当我们遇到复杂的函数，图解法就变得非常有用。图解法有助于讲解反向传播的具体步骤。</a:t>
            </a:r>
          </a:p>
        </p:txBody>
      </p:sp>
      <p:pic>
        <p:nvPicPr>
          <p:cNvPr id="298" name="截屏2020-07-18 下午1.08.22.png" descr="截屏2020-07-18 下午1.08.22.png"/>
          <p:cNvPicPr>
            <a:picLocks noChangeAspect="1"/>
          </p:cNvPicPr>
          <p:nvPr/>
        </p:nvPicPr>
        <p:blipFill>
          <a:blip r:embed="rId2"/>
          <a:stretch>
            <a:fillRect/>
          </a:stretch>
        </p:blipFill>
        <p:spPr>
          <a:xfrm>
            <a:off x="10005076" y="4134286"/>
            <a:ext cx="13675369" cy="5599828"/>
          </a:xfrm>
          <a:prstGeom prst="rect">
            <a:avLst/>
          </a:prstGeom>
          <a:ln w="12700">
            <a:miter lim="400000"/>
            <a:headEnd/>
            <a:tailEnd/>
          </a:ln>
        </p:spPr>
      </p:pic>
      <p:sp>
        <p:nvSpPr>
          <p:cNvPr id="299"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304"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305" name="图解法讲解正向传播与反向传播"/>
          <p:cNvSpPr txBox="1"/>
          <p:nvPr/>
        </p:nvSpPr>
        <p:spPr>
          <a:xfrm>
            <a:off x="1054492" y="899993"/>
            <a:ext cx="10823576"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图解法讲解</a:t>
            </a:r>
            <a:r>
              <a:rPr>
                <a:latin typeface="Times New Roman" panose="02020603050405020304"/>
                <a:ea typeface="Times New Roman" panose="02020603050405020304"/>
                <a:cs typeface="Times New Roman" panose="02020603050405020304"/>
                <a:sym typeface="Times New Roman" panose="02020603050405020304"/>
              </a:rPr>
              <a:t>正向传播与反向传播</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306" name="截屏2020-07-18 下午1.14.47.png" descr="截屏2020-07-18 下午1.14.47.png"/>
          <p:cNvPicPr>
            <a:picLocks noChangeAspect="1"/>
          </p:cNvPicPr>
          <p:nvPr/>
        </p:nvPicPr>
        <p:blipFill>
          <a:blip r:embed="rId2"/>
          <a:stretch>
            <a:fillRect/>
          </a:stretch>
        </p:blipFill>
        <p:spPr>
          <a:xfrm>
            <a:off x="13936792" y="2806654"/>
            <a:ext cx="7912101" cy="3886201"/>
          </a:xfrm>
          <a:prstGeom prst="rect">
            <a:avLst/>
          </a:prstGeom>
          <a:ln w="12700">
            <a:miter lim="400000"/>
            <a:headEnd/>
            <a:tailEnd/>
          </a:ln>
        </p:spPr>
      </p:pic>
      <p:sp>
        <p:nvSpPr>
          <p:cNvPr id="307" name="例1"/>
          <p:cNvSpPr txBox="1"/>
          <p:nvPr/>
        </p:nvSpPr>
        <p:spPr>
          <a:xfrm>
            <a:off x="1147093" y="2403811"/>
            <a:ext cx="2800913" cy="993776"/>
          </a:xfrm>
          <a:prstGeom prst="rect">
            <a:avLst/>
          </a:prstGeom>
          <a:ln w="12700">
            <a:miter lim="400000"/>
          </a:ln>
        </p:spPr>
        <p:txBody>
          <a:bodyPr lIns="71437" tIns="71437" rIns="71437" bIns="71437" anchor="ctr">
            <a:spAutoFit/>
          </a:bodyPr>
          <a:lstStyle/>
          <a:p>
            <a:pPr algn="just">
              <a:defRPr sz="4800"/>
            </a:pPr>
            <a:r>
              <a:t>例</a:t>
            </a:r>
            <a:r>
              <a:rPr>
                <a:latin typeface="Times New Roman" panose="02020603050405020304"/>
                <a:ea typeface="Times New Roman" panose="02020603050405020304"/>
                <a:cs typeface="Times New Roman" panose="02020603050405020304"/>
                <a:sym typeface="Times New Roman" panose="02020603050405020304"/>
              </a:rPr>
              <a:t>1</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08" name="f(x,y,z)=(x+y)*z…"/>
          <p:cNvSpPr txBox="1"/>
          <p:nvPr/>
        </p:nvSpPr>
        <p:spPr>
          <a:xfrm>
            <a:off x="1851610" y="3640928"/>
            <a:ext cx="5628345" cy="1513980"/>
          </a:xfrm>
          <a:prstGeom prst="rect">
            <a:avLst/>
          </a:prstGeom>
          <a:ln w="12700">
            <a:miter lim="400000"/>
          </a:ln>
        </p:spPr>
        <p:txBody>
          <a:bodyPr lIns="71437" tIns="71437" rIns="71437" bIns="71437" anchor="ctr">
            <a:spAutoFit/>
          </a:bodyPr>
          <a:lstStyle/>
          <a:p>
            <a:pPr algn="just">
              <a:defRPr sz="4800">
                <a:latin typeface="Times New Roman" panose="02020603050405020304"/>
                <a:ea typeface="Times New Roman" panose="02020603050405020304"/>
                <a:cs typeface="Times New Roman" panose="02020603050405020304"/>
                <a:sym typeface="Times New Roman" panose="02020603050405020304"/>
              </a:defRPr>
            </a:pPr>
            <a:r>
              <a:t>f(x,y,z)=(x+y)*z</a:t>
            </a:r>
          </a:p>
          <a:p>
            <a:pPr algn="just">
              <a:defRPr sz="48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pPr>
            <a:r>
              <a:t>e.g. x=-2,y=5,z=-4</a:t>
            </a:r>
          </a:p>
        </p:txBody>
      </p:sp>
      <p:sp>
        <p:nvSpPr>
          <p:cNvPr id="309" name="-2"/>
          <p:cNvSpPr txBox="1"/>
          <p:nvPr/>
        </p:nvSpPr>
        <p:spPr>
          <a:xfrm>
            <a:off x="14583131" y="2653259"/>
            <a:ext cx="578744"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310" name="5"/>
          <p:cNvSpPr txBox="1"/>
          <p:nvPr/>
        </p:nvSpPr>
        <p:spPr>
          <a:xfrm>
            <a:off x="14731215" y="4215359"/>
            <a:ext cx="409576"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5</a:t>
            </a:r>
          </a:p>
        </p:txBody>
      </p:sp>
      <p:sp>
        <p:nvSpPr>
          <p:cNvPr id="311" name="-4"/>
          <p:cNvSpPr txBox="1"/>
          <p:nvPr/>
        </p:nvSpPr>
        <p:spPr>
          <a:xfrm>
            <a:off x="14646631" y="5458972"/>
            <a:ext cx="578744"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-4</a:t>
            </a:r>
          </a:p>
        </p:txBody>
      </p:sp>
      <p:sp>
        <p:nvSpPr>
          <p:cNvPr id="312" name="q"/>
          <p:cNvSpPr txBox="1"/>
          <p:nvPr/>
        </p:nvSpPr>
        <p:spPr>
          <a:xfrm>
            <a:off x="17270228" y="3022915"/>
            <a:ext cx="409576"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q</a:t>
            </a:r>
          </a:p>
        </p:txBody>
      </p:sp>
      <p:sp>
        <p:nvSpPr>
          <p:cNvPr id="313" name="3"/>
          <p:cNvSpPr txBox="1"/>
          <p:nvPr/>
        </p:nvSpPr>
        <p:spPr>
          <a:xfrm>
            <a:off x="17591471" y="3487555"/>
            <a:ext cx="409576"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314" name="-12"/>
          <p:cNvSpPr txBox="1"/>
          <p:nvPr/>
        </p:nvSpPr>
        <p:spPr>
          <a:xfrm>
            <a:off x="20650722" y="4240759"/>
            <a:ext cx="832744"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-12</a:t>
            </a:r>
          </a:p>
        </p:txBody>
      </p:sp>
      <p:sp>
        <p:nvSpPr>
          <p:cNvPr id="315" name="求：∂f/∂x     ∂f/∂y     ∂f/∂z"/>
          <p:cNvSpPr txBox="1"/>
          <p:nvPr/>
        </p:nvSpPr>
        <p:spPr>
          <a:xfrm>
            <a:off x="2486013" y="10006012"/>
            <a:ext cx="8038973" cy="993776"/>
          </a:xfrm>
          <a:prstGeom prst="rect">
            <a:avLst/>
          </a:prstGeom>
          <a:ln w="12700">
            <a:miter lim="400000"/>
          </a:ln>
        </p:spPr>
        <p:txBody>
          <a:bodyPr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求：∂f/∂x     ∂f/∂y     ∂f/∂z</a:t>
            </a:r>
          </a:p>
        </p:txBody>
      </p:sp>
      <p:grpSp>
        <p:nvGrpSpPr>
          <p:cNvPr id="320" name="成组"/>
          <p:cNvGrpSpPr/>
          <p:nvPr/>
        </p:nvGrpSpPr>
        <p:grpSpPr>
          <a:xfrm>
            <a:off x="1579454" y="6511925"/>
            <a:ext cx="8924461" cy="2772051"/>
            <a:chOff x="0" y="0"/>
            <a:chExt cx="8924459" cy="2772050"/>
          </a:xfrm>
        </p:grpSpPr>
        <mc:AlternateContent xmlns:mc="http://schemas.openxmlformats.org/markup-compatibility/2006">
          <mc:Choice xmlns:a14="http://schemas.microsoft.com/office/drawing/2010/main" Requires="a14">
            <p:sp>
              <p:nvSpPr>
                <p:cNvPr id="316" name="q=x+y"/>
                <p:cNvSpPr txBox="1"/>
                <p:nvPr/>
              </p:nvSpPr>
              <p:spPr>
                <a:xfrm>
                  <a:off x="208058" y="18745"/>
                  <a:ext cx="8716402" cy="857860"/>
                </a:xfrm>
                <a:prstGeom prst="rect">
                  <a:avLst/>
                </a:prstGeom>
                <a:noFill/>
                <a:ln w="12700" cap="flat">
                  <a:noFill/>
                  <a:miter lim="400000"/>
                </a:ln>
                <a:effectLst/>
              </p:spPr>
              <p:txBody>
                <a:bodyPr wrap="square" lIns="71437" tIns="71437" rIns="71437" bIns="71437" numCol="1" anchor="ctr">
                  <a:spAutoFit/>
                </a:bodyPr>
                <a:lstStyle/>
                <a:p>
                  <a:pPr algn="just">
                    <a:defRPr sz="4800">
                      <a:latin typeface="Times New Roman" panose="02020603050405020304"/>
                      <a:ea typeface="Times New Roman" panose="02020603050405020304"/>
                      <a:cs typeface="Times New Roman" panose="02020603050405020304"/>
                      <a:sym typeface="Times New Roman" panose="02020603050405020304"/>
                    </a:defRPr>
                  </a:pPr>
                  <a:r>
                    <a:t>q=x+y   </a:t>
                  </a:r>
                  <a14:m>
                    <m:oMath xmlns:m="http://schemas.openxmlformats.org/officeDocument/2006/math">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𝑞</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𝑥</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1</m:t>
                      </m:r>
                    </m:oMath>
                  </a14:m>
                  <a:r>
                    <a:t>   </a:t>
                  </a:r>
                  <a14:m>
                    <m:oMath xmlns:m="http://schemas.openxmlformats.org/officeDocument/2006/math">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𝑞</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𝑦</m:t>
                      </m:r>
                      <m:r>
                        <a:rPr sz="5200" i="1">
                          <a:solidFill>
                            <a:srgbClr val="000000"/>
                          </a:solidFill>
                          <a:latin typeface="Cambria Math" panose="02040503050406030204" pitchFamily="18" charset="0"/>
                        </a:rPr>
                        <m:t>=</m:t>
                      </m:r>
                      <m:r>
                        <a:rPr sz="5200" i="1">
                          <a:solidFill>
                            <a:srgbClr val="000000"/>
                          </a:solidFill>
                          <a:latin typeface="Cambria Math" panose="02040503050406030204" pitchFamily="18" charset="0"/>
                        </a:rPr>
                        <m:t>1</m:t>
                      </m:r>
                    </m:oMath>
                  </a14:m>
                </a:p>
              </p:txBody>
            </p:sp>
          </mc:Choice>
          <mc:Fallback>
            <p:sp>
              <p:nvSpPr>
                <p:cNvPr id="316" name="q=x+y"/>
                <p:cNvSpPr txBox="1">
                  <a:spLocks noRot="1" noChangeAspect="1" noMove="1" noResize="1" noEditPoints="1" noAdjustHandles="1" noChangeArrowheads="1" noChangeShapeType="1" noTextEdit="1"/>
                </p:cNvSpPr>
                <p:nvPr/>
              </p:nvSpPr>
              <p:spPr>
                <a:xfrm>
                  <a:off x="208058" y="18745"/>
                  <a:ext cx="8716402" cy="857860"/>
                </a:xfrm>
                <a:prstGeom prst="rect">
                  <a:avLst/>
                </a:prstGeom>
                <a:blipFill rotWithShape="1">
                  <a:blip r:embed="rId3"/>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7" name="f=qz"/>
                <p:cNvSpPr txBox="1"/>
                <p:nvPr/>
              </p:nvSpPr>
              <p:spPr>
                <a:xfrm>
                  <a:off x="208058" y="1758645"/>
                  <a:ext cx="8716402" cy="857860"/>
                </a:xfrm>
                <a:prstGeom prst="rect">
                  <a:avLst/>
                </a:prstGeom>
                <a:noFill/>
                <a:ln w="12700" cap="flat">
                  <a:noFill/>
                  <a:miter lim="400000"/>
                </a:ln>
                <a:effectLst/>
              </p:spPr>
              <p:txBody>
                <a:bodyPr wrap="square" lIns="71437" tIns="71437" rIns="71437" bIns="71437" numCol="1" anchor="ctr">
                  <a:spAutoFit/>
                </a:bodyPr>
                <a:lstStyle/>
                <a:p>
                  <a:pPr algn="just">
                    <a:defRPr sz="4800">
                      <a:latin typeface="Times New Roman" panose="02020603050405020304"/>
                      <a:ea typeface="Times New Roman" panose="02020603050405020304"/>
                      <a:cs typeface="Times New Roman" panose="02020603050405020304"/>
                      <a:sym typeface="Times New Roman" panose="02020603050405020304"/>
                    </a:defRPr>
                  </a:pPr>
                  <a:r>
                    <a:t>f=qz      </a:t>
                  </a:r>
                  <a14:m>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oMath>
                  </a14:m>
                  <a:r>
                    <a:t>    </a:t>
                  </a:r>
                  <a14:m>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oMath>
                  </a14:m>
                </a:p>
              </p:txBody>
            </p:sp>
          </mc:Choice>
          <mc:Fallback>
            <p:sp>
              <p:nvSpPr>
                <p:cNvPr id="317" name="f=qz"/>
                <p:cNvSpPr txBox="1">
                  <a:spLocks noRot="1" noChangeAspect="1" noMove="1" noResize="1" noEditPoints="1" noAdjustHandles="1" noChangeArrowheads="1" noChangeShapeType="1" noTextEdit="1"/>
                </p:cNvSpPr>
                <p:nvPr/>
              </p:nvSpPr>
              <p:spPr>
                <a:xfrm>
                  <a:off x="208058" y="1758645"/>
                  <a:ext cx="8716402" cy="857860"/>
                </a:xfrm>
                <a:prstGeom prst="rect">
                  <a:avLst/>
                </a:prstGeom>
                <a:blipFill rotWithShape="1">
                  <a:blip r:embed="rId4"/>
                </a:blipFill>
                <a:ln w="12700" cap="flat">
                  <a:noFill/>
                  <a:miter lim="400000"/>
                </a:ln>
                <a:effectLst/>
              </p:spPr>
              <p:txBody>
                <a:bodyPr/>
                <a:lstStyle/>
                <a:p>
                  <a:r>
                    <a:rPr lang="zh-CN" altLang="en-US">
                      <a:noFill/>
                    </a:rPr>
                    <a:t> </a:t>
                  </a:r>
                </a:p>
              </p:txBody>
            </p:sp>
          </mc:Fallback>
        </mc:AlternateContent>
        <p:sp>
          <p:nvSpPr>
            <p:cNvPr id="318" name="矩形"/>
            <p:cNvSpPr/>
            <p:nvPr/>
          </p:nvSpPr>
          <p:spPr>
            <a:xfrm>
              <a:off x="0" y="0"/>
              <a:ext cx="8444044" cy="1044851"/>
            </a:xfrm>
            <a:prstGeom prst="rect">
              <a:avLst/>
            </a:prstGeom>
            <a:noFill/>
            <a:ln w="50800" cap="flat">
              <a:solidFill>
                <a:schemeClr val="accent1">
                  <a:hueOff val="167273"/>
                  <a:satOff val="2235"/>
                  <a:lumOff val="-22548"/>
                </a:schemeClr>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19" name="矩形"/>
            <p:cNvSpPr/>
            <p:nvPr/>
          </p:nvSpPr>
          <p:spPr>
            <a:xfrm>
              <a:off x="0" y="1727200"/>
              <a:ext cx="8444044" cy="1044851"/>
            </a:xfrm>
            <a:prstGeom prst="rect">
              <a:avLst/>
            </a:prstGeom>
            <a:noFill/>
            <a:ln w="508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grpSp>
        <p:nvGrpSpPr>
          <p:cNvPr id="324" name="成组"/>
          <p:cNvGrpSpPr/>
          <p:nvPr/>
        </p:nvGrpSpPr>
        <p:grpSpPr>
          <a:xfrm>
            <a:off x="20827308" y="5575518"/>
            <a:ext cx="2096681" cy="2247958"/>
            <a:chOff x="0" y="0"/>
            <a:chExt cx="2096680" cy="2247957"/>
          </a:xfrm>
        </p:grpSpPr>
        <p:sp>
          <p:nvSpPr>
            <p:cNvPr id="321" name="∂f/∂f"/>
            <p:cNvSpPr txBox="1"/>
            <p:nvPr/>
          </p:nvSpPr>
          <p:spPr>
            <a:xfrm>
              <a:off x="458755" y="1317792"/>
              <a:ext cx="1333401" cy="815480"/>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∂f/∂f</a:t>
              </a:r>
            </a:p>
          </p:txBody>
        </p:sp>
        <p:sp>
          <p:nvSpPr>
            <p:cNvPr id="322" name="矩形"/>
            <p:cNvSpPr/>
            <p:nvPr/>
          </p:nvSpPr>
          <p:spPr>
            <a:xfrm>
              <a:off x="154231" y="1203106"/>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23" name="线条"/>
            <p:cNvSpPr/>
            <p:nvPr/>
          </p:nvSpPr>
          <p:spPr>
            <a:xfrm flipH="1" flipV="1">
              <a:off x="-1" y="-1"/>
              <a:ext cx="1200739" cy="120073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25" name="1"/>
          <p:cNvSpPr txBox="1"/>
          <p:nvPr/>
        </p:nvSpPr>
        <p:spPr>
          <a:xfrm>
            <a:off x="20336073" y="4958688"/>
            <a:ext cx="409576" cy="71819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grpSp>
        <p:nvGrpSpPr>
          <p:cNvPr id="329" name="成组"/>
          <p:cNvGrpSpPr/>
          <p:nvPr/>
        </p:nvGrpSpPr>
        <p:grpSpPr>
          <a:xfrm>
            <a:off x="14695782" y="6775167"/>
            <a:ext cx="1942450" cy="1692566"/>
            <a:chOff x="0" y="0"/>
            <a:chExt cx="1942449" cy="1692564"/>
          </a:xfrm>
        </p:grpSpPr>
        <p:sp>
          <p:nvSpPr>
            <p:cNvPr id="326" name="∂f/∂z"/>
            <p:cNvSpPr txBox="1"/>
            <p:nvPr/>
          </p:nvSpPr>
          <p:spPr>
            <a:xfrm>
              <a:off x="304524" y="762400"/>
              <a:ext cx="1400969" cy="815479"/>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∂f/∂z</a:t>
              </a:r>
            </a:p>
          </p:txBody>
        </p:sp>
        <p:sp>
          <p:nvSpPr>
            <p:cNvPr id="327" name="矩形"/>
            <p:cNvSpPr/>
            <p:nvPr/>
          </p:nvSpPr>
          <p:spPr>
            <a:xfrm>
              <a:off x="0" y="647714"/>
              <a:ext cx="1942450" cy="1044851"/>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28" name="线条"/>
            <p:cNvSpPr/>
            <p:nvPr/>
          </p:nvSpPr>
          <p:spPr>
            <a:xfrm flipH="1" flipV="1">
              <a:off x="420841" y="0"/>
              <a:ext cx="459904" cy="658306"/>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30" name="3"/>
          <p:cNvSpPr txBox="1"/>
          <p:nvPr/>
        </p:nvSpPr>
        <p:spPr>
          <a:xfrm>
            <a:off x="14764810" y="6104042"/>
            <a:ext cx="409576" cy="71819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grpSp>
        <p:nvGrpSpPr>
          <p:cNvPr id="334" name="成组"/>
          <p:cNvGrpSpPr/>
          <p:nvPr/>
        </p:nvGrpSpPr>
        <p:grpSpPr>
          <a:xfrm>
            <a:off x="17894301" y="4941001"/>
            <a:ext cx="2334712" cy="4064060"/>
            <a:chOff x="0" y="0"/>
            <a:chExt cx="2334710" cy="4064059"/>
          </a:xfrm>
        </p:grpSpPr>
        <p:sp>
          <p:nvSpPr>
            <p:cNvPr id="331" name="∂f/∂q"/>
            <p:cNvSpPr txBox="1"/>
            <p:nvPr/>
          </p:nvSpPr>
          <p:spPr>
            <a:xfrm>
              <a:off x="696785" y="3133894"/>
              <a:ext cx="1435200" cy="815480"/>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∂f/∂q</a:t>
              </a:r>
            </a:p>
          </p:txBody>
        </p:sp>
        <p:sp>
          <p:nvSpPr>
            <p:cNvPr id="332" name="矩形"/>
            <p:cNvSpPr/>
            <p:nvPr/>
          </p:nvSpPr>
          <p:spPr>
            <a:xfrm>
              <a:off x="392261" y="3019208"/>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33" name="线条"/>
            <p:cNvSpPr/>
            <p:nvPr/>
          </p:nvSpPr>
          <p:spPr>
            <a:xfrm flipH="1" flipV="1">
              <a:off x="0" y="0"/>
              <a:ext cx="1273006" cy="302980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35" name="-4"/>
          <p:cNvSpPr txBox="1"/>
          <p:nvPr/>
        </p:nvSpPr>
        <p:spPr>
          <a:xfrm>
            <a:off x="17473654" y="4094896"/>
            <a:ext cx="578744" cy="71819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-4</a:t>
            </a:r>
          </a:p>
        </p:txBody>
      </p:sp>
      <p:grpSp>
        <p:nvGrpSpPr>
          <p:cNvPr id="339" name="成组"/>
          <p:cNvGrpSpPr/>
          <p:nvPr/>
        </p:nvGrpSpPr>
        <p:grpSpPr>
          <a:xfrm>
            <a:off x="10823877" y="5266246"/>
            <a:ext cx="3641301" cy="1073254"/>
            <a:chOff x="0" y="0"/>
            <a:chExt cx="3641299" cy="1073252"/>
          </a:xfrm>
        </p:grpSpPr>
        <p:sp>
          <p:nvSpPr>
            <p:cNvPr id="336" name="∂f/∂y"/>
            <p:cNvSpPr txBox="1"/>
            <p:nvPr/>
          </p:nvSpPr>
          <p:spPr>
            <a:xfrm>
              <a:off x="304524" y="143087"/>
              <a:ext cx="1435200" cy="815480"/>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∂f/∂y</a:t>
              </a:r>
            </a:p>
          </p:txBody>
        </p:sp>
        <p:sp>
          <p:nvSpPr>
            <p:cNvPr id="337" name="矩形"/>
            <p:cNvSpPr/>
            <p:nvPr/>
          </p:nvSpPr>
          <p:spPr>
            <a:xfrm>
              <a:off x="0" y="28401"/>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38" name="线条"/>
            <p:cNvSpPr/>
            <p:nvPr/>
          </p:nvSpPr>
          <p:spPr>
            <a:xfrm flipV="1">
              <a:off x="1935991" y="-1"/>
              <a:ext cx="1705309" cy="66119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mc:AlternateContent xmlns:mc="http://schemas.openxmlformats.org/markup-compatibility/2006">
        <mc:Choice xmlns:a14="http://schemas.microsoft.com/office/drawing/2010/main" Requires="a14">
          <p:sp>
            <p:nvSpPr>
              <p:cNvPr id="340" name="文本"/>
              <p:cNvSpPr txBox="1"/>
              <p:nvPr/>
            </p:nvSpPr>
            <p:spPr>
              <a:xfrm>
                <a:off x="14546831" y="11009120"/>
                <a:ext cx="6426102" cy="857860"/>
              </a:xfrm>
              <a:prstGeom prst="rect">
                <a:avLst/>
              </a:prstGeom>
              <a:ln w="12700">
                <a:miter lim="400000"/>
              </a:ln>
            </p:spPr>
            <p:txBody>
              <a:bodyPr wrap="none"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14:m>
                  <m:oMathPara xmlns:m="http://schemas.openxmlformats.org/officeDocument/2006/math">
                    <m:oMathParaPr>
                      <m:jc m:val="left"/>
                    </m:oMathParaPr>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𝑥</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𝑥</m:t>
                      </m:r>
                      <m:r>
                        <a:rPr sz="5050" i="1">
                          <a:solidFill>
                            <a:srgbClr val="000000"/>
                          </a:solidFill>
                          <a:latin typeface="Cambria Math" panose="02040503050406030204" pitchFamily="18" charset="0"/>
                        </a:rPr>
                        <m:t>)</m:t>
                      </m:r>
                    </m:oMath>
                  </m:oMathPara>
                </a14:m>
              </a:p>
            </p:txBody>
          </p:sp>
        </mc:Choice>
        <mc:Fallback>
          <p:sp>
            <p:nvSpPr>
              <p:cNvPr id="340" name="文本"/>
              <p:cNvSpPr txBox="1">
                <a:spLocks noRot="1" noChangeAspect="1" noMove="1" noResize="1" noEditPoints="1" noAdjustHandles="1" noChangeArrowheads="1" noChangeShapeType="1" noTextEdit="1"/>
              </p:cNvSpPr>
              <p:nvPr/>
            </p:nvSpPr>
            <p:spPr>
              <a:xfrm>
                <a:off x="14546831" y="11009120"/>
                <a:ext cx="6426102" cy="857860"/>
              </a:xfrm>
              <a:prstGeom prst="rect">
                <a:avLst/>
              </a:prstGeom>
              <a:blipFill rotWithShape="1">
                <a:blip r:embed="rId5"/>
                <a:stretch>
                  <a:fillRect l="-4" t="-15" r="-22281" b="12"/>
                </a:stretch>
              </a:blipFill>
              <a:ln w="12700">
                <a:miter lim="400000"/>
              </a:ln>
            </p:spPr>
            <p:txBody>
              <a:bodyPr/>
              <a:lstStyle/>
              <a:p>
                <a:r>
                  <a:rPr lang="zh-CN" altLang="en-US">
                    <a:noFill/>
                  </a:rPr>
                  <a:t> </a:t>
                </a:r>
              </a:p>
            </p:txBody>
          </p:sp>
        </mc:Fallback>
      </mc:AlternateContent>
      <p:grpSp>
        <p:nvGrpSpPr>
          <p:cNvPr id="343" name="成组"/>
          <p:cNvGrpSpPr/>
          <p:nvPr/>
        </p:nvGrpSpPr>
        <p:grpSpPr>
          <a:xfrm>
            <a:off x="11825859" y="9273095"/>
            <a:ext cx="9153363" cy="1603285"/>
            <a:chOff x="0" y="0"/>
            <a:chExt cx="9153362" cy="1603283"/>
          </a:xfrm>
        </p:grpSpPr>
        <mc:AlternateContent xmlns:mc="http://schemas.openxmlformats.org/markup-compatibility/2006">
          <mc:Choice xmlns:a14="http://schemas.microsoft.com/office/drawing/2010/main" Requires="a14">
            <p:sp>
              <p:nvSpPr>
                <p:cNvPr id="341" name="文本"/>
                <p:cNvSpPr txBox="1"/>
                <p:nvPr/>
              </p:nvSpPr>
              <p:spPr>
                <a:xfrm>
                  <a:off x="2720971" y="745424"/>
                  <a:ext cx="6432392" cy="857860"/>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14:m>
                    <m:oMathPara xmlns:m="http://schemas.openxmlformats.org/officeDocument/2006/math">
                      <m:oMathParaPr>
                        <m:jc m:val="left"/>
                      </m:oMathParaPr>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𝑦</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𝑓</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𝑞</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𝑦</m:t>
                        </m:r>
                        <m:r>
                          <a:rPr sz="5050" i="1">
                            <a:solidFill>
                              <a:srgbClr val="000000"/>
                            </a:solidFill>
                            <a:latin typeface="Cambria Math" panose="02040503050406030204" pitchFamily="18" charset="0"/>
                          </a:rPr>
                          <m:t>)</m:t>
                        </m:r>
                      </m:oMath>
                    </m:oMathPara>
                  </a14:m>
                </a:p>
              </p:txBody>
            </p:sp>
          </mc:Choice>
          <mc:Fallback>
            <p:sp>
              <p:nvSpPr>
                <p:cNvPr id="341" name="文本"/>
                <p:cNvSpPr txBox="1">
                  <a:spLocks noRot="1" noChangeAspect="1" noMove="1" noResize="1" noEditPoints="1" noAdjustHandles="1" noChangeArrowheads="1" noChangeShapeType="1" noTextEdit="1"/>
                </p:cNvSpPr>
                <p:nvPr/>
              </p:nvSpPr>
              <p:spPr>
                <a:xfrm>
                  <a:off x="2720971" y="745424"/>
                  <a:ext cx="6432392" cy="857860"/>
                </a:xfrm>
                <a:prstGeom prst="rect">
                  <a:avLst/>
                </a:prstGeom>
                <a:blipFill rotWithShape="1">
                  <a:blip r:embed="rId6"/>
                </a:blipFill>
                <a:ln w="12700" cap="flat">
                  <a:noFill/>
                  <a:miter lim="400000"/>
                </a:ln>
                <a:effectLst/>
              </p:spPr>
              <p:txBody>
                <a:bodyPr/>
                <a:lstStyle/>
                <a:p>
                  <a:r>
                    <a:rPr lang="zh-CN" altLang="en-US">
                      <a:noFill/>
                    </a:rPr>
                    <a:t> </a:t>
                  </a:r>
                </a:p>
              </p:txBody>
            </p:sp>
          </mc:Fallback>
        </mc:AlternateContent>
        <p:sp>
          <p:nvSpPr>
            <p:cNvPr id="342" name="链式法则："/>
            <p:cNvSpPr txBox="1"/>
            <p:nvPr/>
          </p:nvSpPr>
          <p:spPr>
            <a:xfrm>
              <a:off x="0" y="-1"/>
              <a:ext cx="3254755"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链式法则：</a:t>
              </a:r>
            </a:p>
          </p:txBody>
        </p:sp>
      </p:grpSp>
      <p:grpSp>
        <p:nvGrpSpPr>
          <p:cNvPr id="347" name="成组"/>
          <p:cNvGrpSpPr/>
          <p:nvPr/>
        </p:nvGrpSpPr>
        <p:grpSpPr>
          <a:xfrm>
            <a:off x="10823877" y="3704146"/>
            <a:ext cx="3641301" cy="1073254"/>
            <a:chOff x="0" y="0"/>
            <a:chExt cx="3641299" cy="1073252"/>
          </a:xfrm>
        </p:grpSpPr>
        <p:sp>
          <p:nvSpPr>
            <p:cNvPr id="344" name="∂f/∂x"/>
            <p:cNvSpPr txBox="1"/>
            <p:nvPr/>
          </p:nvSpPr>
          <p:spPr>
            <a:xfrm>
              <a:off x="304524" y="143087"/>
              <a:ext cx="1435200" cy="815480"/>
            </a:xfrm>
            <a:prstGeom prst="rect">
              <a:avLst/>
            </a:prstGeom>
            <a:noFill/>
            <a:ln w="12700" cap="flat">
              <a:noFill/>
              <a:miter lim="400000"/>
            </a:ln>
            <a:effectLst/>
          </p:spPr>
          <p:txBody>
            <a:bodyPr wrap="none" lIns="71437" tIns="71437" rIns="71437" bIns="71437" numCol="1"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∂f/∂x</a:t>
              </a:r>
            </a:p>
          </p:txBody>
        </p:sp>
        <p:sp>
          <p:nvSpPr>
            <p:cNvPr id="345" name="矩形"/>
            <p:cNvSpPr/>
            <p:nvPr/>
          </p:nvSpPr>
          <p:spPr>
            <a:xfrm>
              <a:off x="0" y="28401"/>
              <a:ext cx="1942450" cy="1044852"/>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346" name="线条"/>
            <p:cNvSpPr/>
            <p:nvPr/>
          </p:nvSpPr>
          <p:spPr>
            <a:xfrm flipV="1">
              <a:off x="1935991" y="-1"/>
              <a:ext cx="1705309" cy="66119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348" name="-4"/>
          <p:cNvSpPr txBox="1"/>
          <p:nvPr/>
        </p:nvSpPr>
        <p:spPr>
          <a:xfrm>
            <a:off x="14578626" y="4813303"/>
            <a:ext cx="578744" cy="71819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-4</a:t>
            </a:r>
          </a:p>
        </p:txBody>
      </p:sp>
      <p:sp>
        <p:nvSpPr>
          <p:cNvPr id="349" name="-4"/>
          <p:cNvSpPr txBox="1"/>
          <p:nvPr/>
        </p:nvSpPr>
        <p:spPr>
          <a:xfrm>
            <a:off x="14578626" y="3263903"/>
            <a:ext cx="578744" cy="71819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-4</a:t>
            </a:r>
          </a:p>
        </p:txBody>
      </p:sp>
      <p:sp>
        <p:nvSpPr>
          <p:cNvPr id="350"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320"/>
                                        </p:tgtEl>
                                        <p:attrNameLst>
                                          <p:attrName>style.visibility</p:attrName>
                                        </p:attrNameLst>
                                      </p:cBhvr>
                                      <p:to>
                                        <p:strVal val="visible"/>
                                      </p:to>
                                    </p:set>
                                    <p:animEffect transition="in" filter="wipe(left)">
                                      <p:cBhvr>
                                        <p:cTn id="7" dur="10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type="el">
                                    <p:tmAbs val="0"/>
                                  </p:iterate>
                                  <p:childTnLst>
                                    <p:set>
                                      <p:cBhvr>
                                        <p:cTn id="11" dur="indefinite" fill="hold"/>
                                        <p:tgtEl>
                                          <p:spTgt spid="315"/>
                                        </p:tgtEl>
                                        <p:attrNameLst>
                                          <p:attrName>style.visibility</p:attrName>
                                        </p:attrNameLst>
                                      </p:cBhvr>
                                      <p:to>
                                        <p:strVal val="visible"/>
                                      </p:to>
                                    </p:set>
                                    <p:animEffect transition="in" filter="wipe(left)">
                                      <p:cBhvr>
                                        <p:cTn id="12" dur="1000"/>
                                        <p:tgtEl>
                                          <p:spTgt spid="3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type="el">
                                    <p:tmAbs val="0"/>
                                  </p:iterate>
                                  <p:childTnLst>
                                    <p:set>
                                      <p:cBhvr>
                                        <p:cTn id="16" dur="indefinite" fill="hold"/>
                                        <p:tgtEl>
                                          <p:spTgt spid="3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type="el">
                                    <p:tmAbs val="0"/>
                                  </p:iterate>
                                  <p:childTnLst>
                                    <p:set>
                                      <p:cBhvr>
                                        <p:cTn id="20" dur="indefinite" fill="hold"/>
                                        <p:tgtEl>
                                          <p:spTgt spid="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type="el">
                                    <p:tmAbs val="0"/>
                                  </p:iterate>
                                  <p:childTnLst>
                                    <p:set>
                                      <p:cBhvr>
                                        <p:cTn id="24" dur="indefinite" fill="hold"/>
                                        <p:tgtEl>
                                          <p:spTgt spid="3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type="el">
                                    <p:tmAbs val="0"/>
                                  </p:iterate>
                                  <p:childTnLst>
                                    <p:set>
                                      <p:cBhvr>
                                        <p:cTn id="28" dur="indefinite" fill="hold"/>
                                        <p:tgtEl>
                                          <p:spTgt spid="3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type="el">
                                    <p:tmAbs val="0"/>
                                  </p:iterate>
                                  <p:childTnLst>
                                    <p:set>
                                      <p:cBhvr>
                                        <p:cTn id="32" dur="indefinite" fill="hold"/>
                                        <p:tgtEl>
                                          <p:spTgt spid="3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type="el">
                                    <p:tmAbs val="0"/>
                                  </p:iterate>
                                  <p:childTnLst>
                                    <p:set>
                                      <p:cBhvr>
                                        <p:cTn id="36" dur="indefinite" fill="hold"/>
                                        <p:tgtEl>
                                          <p:spTgt spid="3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type="el">
                                    <p:tmAbs val="0"/>
                                  </p:iterate>
                                  <p:childTnLst>
                                    <p:set>
                                      <p:cBhvr>
                                        <p:cTn id="40" dur="indefinite" fill="hold"/>
                                        <p:tgtEl>
                                          <p:spTgt spid="3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type="el">
                                    <p:tmAbs val="0"/>
                                  </p:iterate>
                                  <p:childTnLst>
                                    <p:set>
                                      <p:cBhvr>
                                        <p:cTn id="44" dur="indefinite" fill="hold"/>
                                        <p:tgtEl>
                                          <p:spTgt spid="3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type="el">
                                    <p:tmAbs val="0"/>
                                  </p:iterate>
                                  <p:childTnLst>
                                    <p:set>
                                      <p:cBhvr>
                                        <p:cTn id="48" dur="indefinite" fill="hold"/>
                                        <p:tgtEl>
                                          <p:spTgt spid="3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type="el">
                                    <p:tmAbs val="0"/>
                                  </p:iterate>
                                  <p:childTnLst>
                                    <p:set>
                                      <p:cBhvr>
                                        <p:cTn id="52" dur="indefinite" fill="hold"/>
                                        <p:tgtEl>
                                          <p:spTgt spid="3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type="el">
                                    <p:tmAbs val="0"/>
                                  </p:iterate>
                                  <p:childTnLst>
                                    <p:set>
                                      <p:cBhvr>
                                        <p:cTn id="56" dur="indefinite" fill="hold"/>
                                        <p:tgtEl>
                                          <p:spTgt spid="3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4" nodeType="clickEffect">
                                  <p:stCondLst>
                                    <p:cond delay="0"/>
                                  </p:stCondLst>
                                  <p:iterate type="el">
                                    <p:tmAbs val="0"/>
                                  </p:iterate>
                                  <p:childTnLst>
                                    <p:set>
                                      <p:cBhvr>
                                        <p:cTn id="60" dur="indefinite"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325" grpId="4" animBg="1" advAuto="0"/>
      <p:bldP spid="320" grpId="1" animBg="1" advAuto="0"/>
      <p:bldP spid="343" grpId="10" animBg="1" advAuto="0"/>
      <p:bldP spid="315" grpId="2" animBg="1" advAuto="0"/>
      <p:bldP spid="340" grpId="13" animBg="1" advAuto="0"/>
      <p:bldP spid="335" grpId="6" animBg="1" advAuto="0"/>
      <p:bldP spid="329" grpId="7" animBg="1" advAuto="0"/>
      <p:bldP spid="348" grpId="11" animBg="1" advAuto="0"/>
      <p:bldP spid="334" grpId="5" animBg="1" advAuto="0"/>
      <p:bldP spid="339" grpId="9" animBg="1" advAuto="0"/>
      <p:bldP spid="349" grpId="14" animBg="1" advAuto="0"/>
      <p:bldP spid="347" grpId="12" animBg="1" advAuto="0"/>
      <p:bldP spid="330" grpId="8" animBg="1" advAuto="0"/>
      <p:bldP spid="324"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353"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354" name="截屏2020-07-18 下午1.19.08.png" descr="截屏2020-07-18 下午1.19.08.png"/>
          <p:cNvPicPr>
            <a:picLocks noChangeAspect="1"/>
          </p:cNvPicPr>
          <p:nvPr/>
        </p:nvPicPr>
        <p:blipFill>
          <a:blip r:embed="rId2"/>
          <a:stretch>
            <a:fillRect/>
          </a:stretch>
        </p:blipFill>
        <p:spPr>
          <a:xfrm>
            <a:off x="2549457" y="6514052"/>
            <a:ext cx="6223001" cy="4203701"/>
          </a:xfrm>
          <a:prstGeom prst="rect">
            <a:avLst/>
          </a:prstGeom>
          <a:ln w="12700">
            <a:miter lim="400000"/>
            <a:headEnd/>
            <a:tailEnd/>
          </a:ln>
        </p:spPr>
      </p:pic>
      <p:sp>
        <p:nvSpPr>
          <p:cNvPr id="355" name="什么是局部梯度？"/>
          <p:cNvSpPr txBox="1"/>
          <p:nvPr/>
        </p:nvSpPr>
        <p:spPr>
          <a:xfrm>
            <a:off x="1310950" y="1098416"/>
            <a:ext cx="6251576" cy="1209676"/>
          </a:xfrm>
          <a:prstGeom prst="rect">
            <a:avLst/>
          </a:prstGeom>
          <a:ln w="12700">
            <a:miter lim="400000"/>
          </a:ln>
        </p:spPr>
        <p:txBody>
          <a:bodyPr wrap="none" lIns="71437" tIns="71437" rIns="71437" bIns="71437" anchor="ctr">
            <a:spAutoFit/>
          </a:bodyPr>
          <a:lstStyle>
            <a:lvl1pPr>
              <a:defRPr sz="60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r>
              <a:t>什么是局部梯度？</a:t>
            </a:r>
          </a:p>
        </p:txBody>
      </p:sp>
      <p:sp>
        <p:nvSpPr>
          <p:cNvPr id="356" name="局部梯度，是指考虑单个节点上的梯度，而不考虑该节点之前的梯度。局部梯度概念的引入，结合链式法则，能够更方便的理解和计算反向传播。"/>
          <p:cNvSpPr txBox="1"/>
          <p:nvPr/>
        </p:nvSpPr>
        <p:spPr>
          <a:xfrm>
            <a:off x="621777" y="3218438"/>
            <a:ext cx="23140447" cy="1844676"/>
          </a:xfrm>
          <a:prstGeom prst="rect">
            <a:avLst/>
          </a:prstGeom>
          <a:ln w="12700">
            <a:miter lim="400000"/>
          </a:ln>
        </p:spPr>
        <p:txBody>
          <a:bodyPr lIns="71437" tIns="71437" rIns="71437" bIns="71437" anchor="ctr">
            <a:spAutoFit/>
          </a:bodyPr>
          <a:lstStyle>
            <a:lvl1pPr algn="just">
              <a:defRPr sz="4800"/>
            </a:lvl1pPr>
          </a:lstStyle>
          <a:p>
            <a:r>
              <a:t>局部梯度，是指考虑单个节点上的梯度，而不考虑该节点之前的梯度。局部梯度概念的引入，结合链式法则，能够更方便的理解和计算反向传播。</a:t>
            </a:r>
          </a:p>
        </p:txBody>
      </p:sp>
      <p:sp>
        <p:nvSpPr>
          <p:cNvPr id="357" name="局部梯度"/>
          <p:cNvSpPr txBox="1"/>
          <p:nvPr/>
        </p:nvSpPr>
        <p:spPr>
          <a:xfrm>
            <a:off x="4771357" y="6312447"/>
            <a:ext cx="2187576" cy="85407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局部梯度</a:t>
            </a:r>
          </a:p>
        </p:txBody>
      </p:sp>
      <p:sp>
        <p:nvSpPr>
          <p:cNvPr id="358" name="∂z/∂y"/>
          <p:cNvSpPr txBox="1"/>
          <p:nvPr/>
        </p:nvSpPr>
        <p:spPr>
          <a:xfrm>
            <a:off x="4750475" y="8511106"/>
            <a:ext cx="1137903" cy="631993"/>
          </a:xfrm>
          <a:prstGeom prst="rect">
            <a:avLst/>
          </a:prstGeom>
          <a:ln w="12700">
            <a:miter lim="400000"/>
          </a:ln>
        </p:spPr>
        <p:txBody>
          <a:bodyPr wrap="none" lIns="71437" tIns="71437" rIns="71437" bIns="71437" anchor="ctr">
            <a:spAutoFit/>
          </a:bodyPr>
          <a:lstStyle>
            <a:lvl1pPr algn="just">
              <a:defRPr sz="35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∂z/∂y</a:t>
            </a:r>
          </a:p>
        </p:txBody>
      </p:sp>
      <p:sp>
        <p:nvSpPr>
          <p:cNvPr id="359" name="∂z/∂x"/>
          <p:cNvSpPr txBox="1"/>
          <p:nvPr/>
        </p:nvSpPr>
        <p:spPr>
          <a:xfrm>
            <a:off x="4686975" y="7586317"/>
            <a:ext cx="1137903" cy="631993"/>
          </a:xfrm>
          <a:prstGeom prst="rect">
            <a:avLst/>
          </a:prstGeom>
          <a:ln w="12700">
            <a:miter lim="400000"/>
          </a:ln>
        </p:spPr>
        <p:txBody>
          <a:bodyPr wrap="none" lIns="71437" tIns="71437" rIns="71437" bIns="71437" anchor="ctr">
            <a:spAutoFit/>
          </a:bodyPr>
          <a:lstStyle>
            <a:lvl1pPr algn="just">
              <a:defRPr sz="35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∂z/∂x</a:t>
            </a:r>
          </a:p>
        </p:txBody>
      </p:sp>
      <p:sp>
        <p:nvSpPr>
          <p:cNvPr id="360" name="上游梯度"/>
          <p:cNvSpPr txBox="1"/>
          <p:nvPr/>
        </p:nvSpPr>
        <p:spPr>
          <a:xfrm>
            <a:off x="6896206" y="9393380"/>
            <a:ext cx="2187576" cy="854076"/>
          </a:xfrm>
          <a:prstGeom prst="rect">
            <a:avLst/>
          </a:prstGeom>
          <a:ln w="12700">
            <a:miter lim="400000"/>
          </a:ln>
        </p:spPr>
        <p:txBody>
          <a:bodyPr wrap="none" lIns="71437" tIns="71437" rIns="71437" bIns="71437"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上游梯度</a:t>
            </a:r>
          </a:p>
        </p:txBody>
      </p:sp>
      <p:sp>
        <p:nvSpPr>
          <p:cNvPr id="361" name="∂L/∂z"/>
          <p:cNvSpPr txBox="1"/>
          <p:nvPr/>
        </p:nvSpPr>
        <p:spPr>
          <a:xfrm>
            <a:off x="7433743" y="8625053"/>
            <a:ext cx="1187172" cy="631993"/>
          </a:xfrm>
          <a:prstGeom prst="rect">
            <a:avLst/>
          </a:prstGeom>
          <a:ln w="12700">
            <a:miter lim="400000"/>
          </a:ln>
        </p:spPr>
        <p:txBody>
          <a:bodyPr wrap="none" lIns="71437" tIns="71437" rIns="71437" bIns="71437" anchor="ctr">
            <a:spAutoFit/>
          </a:bodyPr>
          <a:lstStyle>
            <a:lvl1pPr algn="just">
              <a:defRPr sz="35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∂L/∂z</a:t>
            </a:r>
          </a:p>
        </p:txBody>
      </p:sp>
      <mc:AlternateContent xmlns:mc="http://schemas.openxmlformats.org/markup-compatibility/2006">
        <mc:Choice xmlns:a14="http://schemas.microsoft.com/office/drawing/2010/main" Requires="a14">
          <p:sp>
            <p:nvSpPr>
              <p:cNvPr id="362" name="文本"/>
              <p:cNvSpPr txBox="1"/>
              <p:nvPr/>
            </p:nvSpPr>
            <p:spPr>
              <a:xfrm>
                <a:off x="14546831" y="9070776"/>
                <a:ext cx="6653444" cy="848348"/>
              </a:xfrm>
              <a:prstGeom prst="rect">
                <a:avLst/>
              </a:prstGeom>
              <a:ln w="12700">
                <a:miter lim="400000"/>
              </a:ln>
            </p:spPr>
            <p:txBody>
              <a:bodyPr wrap="none"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14:m>
                  <m:oMathPara xmlns:m="http://schemas.openxmlformats.org/officeDocument/2006/math">
                    <m:oMathParaPr>
                      <m:jc m:val="left"/>
                    </m:oMathParaPr>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𝐿</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𝑥</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𝐿</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𝑥</m:t>
                      </m:r>
                      <m:r>
                        <a:rPr sz="5050" i="1">
                          <a:solidFill>
                            <a:srgbClr val="000000"/>
                          </a:solidFill>
                          <a:latin typeface="Cambria Math" panose="02040503050406030204" pitchFamily="18" charset="0"/>
                        </a:rPr>
                        <m:t>)</m:t>
                      </m:r>
                    </m:oMath>
                  </m:oMathPara>
                </a14:m>
              </a:p>
            </p:txBody>
          </p:sp>
        </mc:Choice>
        <mc:Fallback>
          <p:sp>
            <p:nvSpPr>
              <p:cNvPr id="362" name="文本"/>
              <p:cNvSpPr txBox="1">
                <a:spLocks noRot="1" noChangeAspect="1" noMove="1" noResize="1" noEditPoints="1" noAdjustHandles="1" noChangeArrowheads="1" noChangeShapeType="1" noTextEdit="1"/>
              </p:cNvSpPr>
              <p:nvPr/>
            </p:nvSpPr>
            <p:spPr>
              <a:xfrm>
                <a:off x="14546831" y="9070776"/>
                <a:ext cx="6653444" cy="848348"/>
              </a:xfrm>
              <a:prstGeom prst="rect">
                <a:avLst/>
              </a:prstGeom>
              <a:blipFill rotWithShape="1">
                <a:blip r:embed="rId3"/>
                <a:stretch>
                  <a:fillRect l="-4" t="-51" r="-16690" b="50"/>
                </a:stretch>
              </a:blipFill>
              <a:ln w="12700">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3" name="文本"/>
              <p:cNvSpPr txBox="1"/>
              <p:nvPr/>
            </p:nvSpPr>
            <p:spPr>
              <a:xfrm>
                <a:off x="14546831" y="10057575"/>
                <a:ext cx="6659733" cy="855949"/>
              </a:xfrm>
              <a:prstGeom prst="rect">
                <a:avLst/>
              </a:prstGeom>
              <a:ln w="12700">
                <a:miter lim="400000"/>
              </a:ln>
            </p:spPr>
            <p:txBody>
              <a:bodyPr wrap="none"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14:m>
                  <m:oMathPara xmlns:m="http://schemas.openxmlformats.org/officeDocument/2006/math">
                    <m:oMathParaPr>
                      <m:jc m:val="left"/>
                    </m:oMathParaPr>
                    <m:oMath xmlns:m="http://schemas.openxmlformats.org/officeDocument/2006/math">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𝐿</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𝑦</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𝐿</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𝑧</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m:t>
                      </m:r>
                      <m:r>
                        <a:rPr sz="5050" i="1">
                          <a:solidFill>
                            <a:srgbClr val="000000"/>
                          </a:solidFill>
                          <a:latin typeface="Cambria Math" panose="02040503050406030204" pitchFamily="18" charset="0"/>
                        </a:rPr>
                        <m:t>𝑦</m:t>
                      </m:r>
                      <m:r>
                        <a:rPr sz="5050" i="1">
                          <a:solidFill>
                            <a:srgbClr val="000000"/>
                          </a:solidFill>
                          <a:latin typeface="Cambria Math" panose="02040503050406030204" pitchFamily="18" charset="0"/>
                        </a:rPr>
                        <m:t>)</m:t>
                      </m:r>
                    </m:oMath>
                  </m:oMathPara>
                </a14:m>
              </a:p>
            </p:txBody>
          </p:sp>
        </mc:Choice>
        <mc:Fallback>
          <p:sp>
            <p:nvSpPr>
              <p:cNvPr id="363" name="文本"/>
              <p:cNvSpPr txBox="1">
                <a:spLocks noRot="1" noChangeAspect="1" noMove="1" noResize="1" noEditPoints="1" noAdjustHandles="1" noChangeArrowheads="1" noChangeShapeType="1" noTextEdit="1"/>
              </p:cNvSpPr>
              <p:nvPr/>
            </p:nvSpPr>
            <p:spPr>
              <a:xfrm>
                <a:off x="14546831" y="10057575"/>
                <a:ext cx="6659733" cy="855949"/>
              </a:xfrm>
              <a:prstGeom prst="rect">
                <a:avLst/>
              </a:prstGeom>
              <a:blipFill rotWithShape="1">
                <a:blip r:embed="rId4"/>
                <a:stretch>
                  <a:fillRect l="-4" t="-52" r="-17095" b="48"/>
                </a:stretch>
              </a:blipFill>
              <a:ln w="12700">
                <a:miter lim="400000"/>
              </a:ln>
            </p:spPr>
            <p:txBody>
              <a:bodyPr/>
              <a:lstStyle/>
              <a:p>
                <a:r>
                  <a:rPr lang="zh-CN" altLang="en-US">
                    <a:noFill/>
                  </a:rPr>
                  <a:t> </a:t>
                </a:r>
              </a:p>
            </p:txBody>
          </p:sp>
        </mc:Fallback>
      </mc:AlternateContent>
      <p:sp>
        <p:nvSpPr>
          <p:cNvPr id="364" name="链式法则："/>
          <p:cNvSpPr txBox="1"/>
          <p:nvPr/>
        </p:nvSpPr>
        <p:spPr>
          <a:xfrm>
            <a:off x="11825859" y="8320595"/>
            <a:ext cx="3254755" cy="993776"/>
          </a:xfrm>
          <a:prstGeom prst="rect">
            <a:avLst/>
          </a:prstGeom>
          <a:ln w="12700">
            <a:miter lim="400000"/>
          </a:ln>
        </p:spPr>
        <p:txBody>
          <a:bodyPr lIns="71437" tIns="71437" rIns="71437" bIns="71437" anchor="ctr">
            <a:spAutoFit/>
          </a:bodyPr>
          <a:lstStyle>
            <a:lvl1pPr algn="just">
              <a:defRPr sz="4800"/>
            </a:lvl1pPr>
          </a:lstStyle>
          <a:p>
            <a:r>
              <a:t>链式法则：</a:t>
            </a:r>
          </a:p>
        </p:txBody>
      </p:sp>
      <p:sp>
        <p:nvSpPr>
          <p:cNvPr id="365" name="求：∂L/∂x     ∂L/∂y"/>
          <p:cNvSpPr txBox="1"/>
          <p:nvPr/>
        </p:nvSpPr>
        <p:spPr>
          <a:xfrm>
            <a:off x="12357565" y="6457571"/>
            <a:ext cx="5371112" cy="993776"/>
          </a:xfrm>
          <a:prstGeom prst="rect">
            <a:avLst/>
          </a:prstGeom>
          <a:ln w="12700">
            <a:miter lim="400000"/>
          </a:ln>
        </p:spPr>
        <p:txBody>
          <a:bodyPr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求：∂L/∂x     ∂L/∂y</a:t>
            </a:r>
          </a:p>
        </p:txBody>
      </p:sp>
      <p:grpSp>
        <p:nvGrpSpPr>
          <p:cNvPr id="370" name="成组"/>
          <p:cNvGrpSpPr/>
          <p:nvPr/>
        </p:nvGrpSpPr>
        <p:grpSpPr>
          <a:xfrm>
            <a:off x="19256263" y="7293522"/>
            <a:ext cx="4848037" cy="3803634"/>
            <a:chOff x="0" y="0"/>
            <a:chExt cx="4848035" cy="3803632"/>
          </a:xfrm>
        </p:grpSpPr>
        <p:sp>
          <p:nvSpPr>
            <p:cNvPr id="366" name="矩形"/>
            <p:cNvSpPr/>
            <p:nvPr/>
          </p:nvSpPr>
          <p:spPr>
            <a:xfrm>
              <a:off x="0" y="1615781"/>
              <a:ext cx="1942450" cy="1044852"/>
            </a:xfrm>
            <a:prstGeom prst="rect">
              <a:avLst/>
            </a:prstGeom>
            <a:noFill/>
            <a:ln w="50800" cap="flat">
              <a:solidFill>
                <a:srgbClr val="FF2600"/>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67" name="矩形"/>
            <p:cNvSpPr/>
            <p:nvPr/>
          </p:nvSpPr>
          <p:spPr>
            <a:xfrm>
              <a:off x="0" y="2758781"/>
              <a:ext cx="1942450" cy="1044852"/>
            </a:xfrm>
            <a:prstGeom prst="rect">
              <a:avLst/>
            </a:prstGeom>
            <a:noFill/>
            <a:ln w="50800" cap="flat">
              <a:solidFill>
                <a:srgbClr val="FF2600"/>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68" name="线条"/>
            <p:cNvSpPr/>
            <p:nvPr/>
          </p:nvSpPr>
          <p:spPr>
            <a:xfrm flipH="1">
              <a:off x="986239" y="593615"/>
              <a:ext cx="1655827" cy="820012"/>
            </a:xfrm>
            <a:prstGeom prst="line">
              <a:avLst/>
            </a:prstGeom>
            <a:noFill/>
            <a:ln w="76200" cap="flat">
              <a:solidFill>
                <a:srgbClr val="FF2600"/>
              </a:solidFill>
              <a:custDash>
                <a:ds d="200000" sp="200000"/>
              </a:custDash>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69" name="局部梯度"/>
            <p:cNvSpPr txBox="1"/>
            <p:nvPr/>
          </p:nvSpPr>
          <p:spPr>
            <a:xfrm>
              <a:off x="2660460" y="-1"/>
              <a:ext cx="2187576" cy="854076"/>
            </a:xfrm>
            <a:prstGeom prst="rect">
              <a:avLst/>
            </a:prstGeom>
            <a:noFill/>
            <a:ln w="12700" cap="flat">
              <a:noFill/>
              <a:miter lim="400000"/>
            </a:ln>
            <a:effectLst/>
          </p:spPr>
          <p:txBody>
            <a:bodyPr wrap="none" lIns="71437" tIns="71437" rIns="71437" bIns="71437" numCol="1" anchor="ctr">
              <a:spAutoFit/>
            </a:bodyPr>
            <a:lstStyle>
              <a:lvl1pPr>
                <a:defRPr sz="4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局部梯度</a:t>
              </a:r>
            </a:p>
          </p:txBody>
        </p:sp>
      </p:grpSp>
      <p:sp>
        <p:nvSpPr>
          <p:cNvPr id="371" name="圆形"/>
          <p:cNvSpPr/>
          <p:nvPr/>
        </p:nvSpPr>
        <p:spPr>
          <a:xfrm>
            <a:off x="8852290" y="7829261"/>
            <a:ext cx="1270001" cy="1270001"/>
          </a:xfrm>
          <a:prstGeom prst="ellipse">
            <a:avLst/>
          </a:prstGeom>
          <a:solidFill>
            <a:schemeClr val="accent3">
              <a:satOff val="22240"/>
              <a:lumOff val="14705"/>
            </a:schemeClr>
          </a:solidFill>
          <a:ln w="12700">
            <a:miter lim="400000"/>
          </a:ln>
        </p:spPr>
        <p:txBody>
          <a:bodyPr lIns="71437" tIns="71437" rIns="71437" bIns="71437" anchor="ctr"/>
          <a:lstStyle/>
          <a:p>
            <a:pPr>
              <a:defRPr sz="5000">
                <a:solidFill>
                  <a:srgbClr val="FFFFFF"/>
                </a:solidFill>
              </a:defRPr>
            </a:pPr>
          </a:p>
        </p:txBody>
      </p:sp>
      <p:sp>
        <p:nvSpPr>
          <p:cNvPr id="372" name="线条"/>
          <p:cNvSpPr/>
          <p:nvPr/>
        </p:nvSpPr>
        <p:spPr>
          <a:xfrm>
            <a:off x="10138623" y="8349202"/>
            <a:ext cx="1270000" cy="1"/>
          </a:xfrm>
          <a:prstGeom prst="line">
            <a:avLst/>
          </a:prstGeom>
          <a:ln w="38100">
            <a:solidFill>
              <a:srgbClr val="000000"/>
            </a:solidFill>
            <a:miter lim="400000"/>
            <a:tailEnd type="stealth"/>
          </a:ln>
        </p:spPr>
        <p:txBody>
          <a:bodyPr lIns="71437" tIns="71437" rIns="71437" bIns="71437" anchor="ctr"/>
          <a:lstStyle/>
          <a:p>
            <a:pPr>
              <a:defRPr sz="5000">
                <a:solidFill>
                  <a:srgbClr val="858585"/>
                </a:solidFill>
              </a:defRPr>
            </a:pPr>
          </a:p>
        </p:txBody>
      </p:sp>
      <p:sp>
        <p:nvSpPr>
          <p:cNvPr id="373" name="线条"/>
          <p:cNvSpPr/>
          <p:nvPr/>
        </p:nvSpPr>
        <p:spPr>
          <a:xfrm flipH="1">
            <a:off x="7332698" y="8641302"/>
            <a:ext cx="1414661"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grpSp>
        <p:nvGrpSpPr>
          <p:cNvPr id="382" name="成组"/>
          <p:cNvGrpSpPr/>
          <p:nvPr/>
        </p:nvGrpSpPr>
        <p:grpSpPr>
          <a:xfrm>
            <a:off x="18761" y="5451169"/>
            <a:ext cx="4790846" cy="5943576"/>
            <a:chOff x="0" y="0"/>
            <a:chExt cx="4790844" cy="5943574"/>
          </a:xfrm>
        </p:grpSpPr>
        <p:sp>
          <p:nvSpPr>
            <p:cNvPr id="374" name="线条"/>
            <p:cNvSpPr/>
            <p:nvPr/>
          </p:nvSpPr>
          <p:spPr>
            <a:xfrm flipH="1">
              <a:off x="3138848" y="3693132"/>
              <a:ext cx="1651997" cy="117887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5" name="线条"/>
            <p:cNvSpPr/>
            <p:nvPr/>
          </p:nvSpPr>
          <p:spPr>
            <a:xfrm flipH="1" flipV="1">
              <a:off x="3024390" y="1489686"/>
              <a:ext cx="1579005" cy="961459"/>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6" name="圆形"/>
            <p:cNvSpPr/>
            <p:nvPr/>
          </p:nvSpPr>
          <p:spPr>
            <a:xfrm>
              <a:off x="1180862" y="0"/>
              <a:ext cx="1270001" cy="1270000"/>
            </a:xfrm>
            <a:prstGeom prst="ellipse">
              <a:avLst/>
            </a:prstGeom>
            <a:solidFill>
              <a:schemeClr val="accent3">
                <a:satOff val="22240"/>
                <a:lumOff val="14705"/>
              </a:schemeClr>
            </a:solidFill>
            <a:ln w="12700" cap="flat">
              <a:noFill/>
              <a:miter lim="400000"/>
            </a:ln>
            <a:effectLst/>
          </p:spPr>
          <p:txBody>
            <a:bodyPr wrap="square" lIns="71437" tIns="71437" rIns="71437" bIns="71437" numCol="1" anchor="ctr">
              <a:noAutofit/>
            </a:bodyPr>
            <a:lstStyle/>
            <a:p>
              <a:pPr>
                <a:defRPr sz="5000">
                  <a:solidFill>
                    <a:srgbClr val="FFFFFF"/>
                  </a:solidFill>
                </a:defRPr>
              </a:pPr>
            </a:p>
          </p:txBody>
        </p:sp>
        <p:sp>
          <p:nvSpPr>
            <p:cNvPr id="377" name="圆形"/>
            <p:cNvSpPr/>
            <p:nvPr/>
          </p:nvSpPr>
          <p:spPr>
            <a:xfrm>
              <a:off x="1282462" y="4673574"/>
              <a:ext cx="1270001" cy="1270001"/>
            </a:xfrm>
            <a:prstGeom prst="ellipse">
              <a:avLst/>
            </a:prstGeom>
            <a:solidFill>
              <a:schemeClr val="accent3">
                <a:satOff val="22240"/>
                <a:lumOff val="14705"/>
              </a:schemeClr>
            </a:solidFill>
            <a:ln w="12700" cap="flat">
              <a:noFill/>
              <a:miter lim="400000"/>
            </a:ln>
            <a:effectLst/>
          </p:spPr>
          <p:txBody>
            <a:bodyPr wrap="square" lIns="71437" tIns="71437" rIns="71437" bIns="71437" numCol="1" anchor="ctr">
              <a:noAutofit/>
            </a:bodyPr>
            <a:lstStyle/>
            <a:p>
              <a:pPr>
                <a:defRPr sz="5000">
                  <a:solidFill>
                    <a:srgbClr val="FFFFFF"/>
                  </a:solidFill>
                </a:defRPr>
              </a:pPr>
            </a:p>
          </p:txBody>
        </p:sp>
        <p:sp>
          <p:nvSpPr>
            <p:cNvPr id="378" name="线条"/>
            <p:cNvSpPr/>
            <p:nvPr/>
          </p:nvSpPr>
          <p:spPr>
            <a:xfrm>
              <a:off x="34230" y="504511"/>
              <a:ext cx="1137903" cy="1"/>
            </a:xfrm>
            <a:prstGeom prst="line">
              <a:avLst/>
            </a:prstGeom>
            <a:noFill/>
            <a:ln w="38100" cap="flat">
              <a:solidFill>
                <a:srgbClr val="0000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79" name="线条"/>
            <p:cNvSpPr/>
            <p:nvPr/>
          </p:nvSpPr>
          <p:spPr>
            <a:xfrm>
              <a:off x="123130" y="5206974"/>
              <a:ext cx="1168401" cy="1"/>
            </a:xfrm>
            <a:prstGeom prst="line">
              <a:avLst/>
            </a:prstGeom>
            <a:noFill/>
            <a:ln w="38100" cap="flat">
              <a:solidFill>
                <a:srgbClr val="0000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0" name="线条"/>
            <p:cNvSpPr/>
            <p:nvPr/>
          </p:nvSpPr>
          <p:spPr>
            <a:xfrm flipH="1" flipV="1">
              <a:off x="0" y="712791"/>
              <a:ext cx="1187171" cy="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1" name="线条"/>
            <p:cNvSpPr/>
            <p:nvPr/>
          </p:nvSpPr>
          <p:spPr>
            <a:xfrm flipH="1">
              <a:off x="25400" y="5422989"/>
              <a:ext cx="1270001" cy="1"/>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387" name="成组"/>
          <p:cNvGrpSpPr/>
          <p:nvPr/>
        </p:nvGrpSpPr>
        <p:grpSpPr>
          <a:xfrm>
            <a:off x="16881363" y="6527421"/>
            <a:ext cx="4190271" cy="4595135"/>
            <a:chOff x="0" y="0"/>
            <a:chExt cx="4190269" cy="4595133"/>
          </a:xfrm>
        </p:grpSpPr>
        <p:sp>
          <p:nvSpPr>
            <p:cNvPr id="383" name="线条"/>
            <p:cNvSpPr/>
            <p:nvPr/>
          </p:nvSpPr>
          <p:spPr>
            <a:xfrm flipH="1">
              <a:off x="1443256" y="775676"/>
              <a:ext cx="1105669" cy="1558858"/>
            </a:xfrm>
            <a:prstGeom prst="line">
              <a:avLst/>
            </a:prstGeom>
            <a:noFill/>
            <a:ln w="76200" cap="flat">
              <a:solidFill>
                <a:srgbClr val="0433FF"/>
              </a:solidFill>
              <a:custDash>
                <a:ds d="200000" sp="200000"/>
              </a:custDash>
              <a:miter lim="400000"/>
              <a:tailEnd type="stealth" w="med" len="med"/>
            </a:ln>
            <a:effectLst/>
          </p:spPr>
          <p:txBody>
            <a:bodyPr wrap="square" lIns="71437" tIns="71437" rIns="71437" bIns="71437" numCol="1" anchor="ctr">
              <a:noAutofit/>
            </a:bodyPr>
            <a:lstStyle/>
            <a:p>
              <a:pPr>
                <a:defRPr sz="5000">
                  <a:solidFill>
                    <a:srgbClr val="858585"/>
                  </a:solidFill>
                </a:defRPr>
              </a:pPr>
            </a:p>
          </p:txBody>
        </p:sp>
        <p:sp>
          <p:nvSpPr>
            <p:cNvPr id="384" name="矩形"/>
            <p:cNvSpPr/>
            <p:nvPr/>
          </p:nvSpPr>
          <p:spPr>
            <a:xfrm>
              <a:off x="0" y="2407282"/>
              <a:ext cx="1942450" cy="1044852"/>
            </a:xfrm>
            <a:prstGeom prst="rect">
              <a:avLst/>
            </a:prstGeom>
            <a:noFill/>
            <a:ln w="508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85" name="矩形"/>
            <p:cNvSpPr/>
            <p:nvPr/>
          </p:nvSpPr>
          <p:spPr>
            <a:xfrm>
              <a:off x="0" y="3550282"/>
              <a:ext cx="1942450" cy="1044852"/>
            </a:xfrm>
            <a:prstGeom prst="rect">
              <a:avLst/>
            </a:prstGeom>
            <a:noFill/>
            <a:ln w="508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386" name="上游梯度"/>
            <p:cNvSpPr txBox="1"/>
            <p:nvPr/>
          </p:nvSpPr>
          <p:spPr>
            <a:xfrm>
              <a:off x="2002694" y="-1"/>
              <a:ext cx="2187576" cy="854076"/>
            </a:xfrm>
            <a:prstGeom prst="rect">
              <a:avLst/>
            </a:prstGeom>
            <a:noFill/>
            <a:ln w="12700" cap="flat">
              <a:noFill/>
              <a:miter lim="400000"/>
            </a:ln>
            <a:effectLst/>
          </p:spPr>
          <p:txBody>
            <a:bodyPr wrap="none" lIns="71437" tIns="71437" rIns="71437" bIns="71437" numCol="1" anchor="ctr">
              <a:spAutoFit/>
            </a:bodyPr>
            <a:lstStyle>
              <a:lvl1pPr>
                <a:defRPr sz="4000">
                  <a:solidFill>
                    <a:srgbClr val="0433FF"/>
                  </a:solidFill>
                  <a:latin typeface="Times New Roman" panose="02020603050405020304"/>
                  <a:ea typeface="Times New Roman" panose="02020603050405020304"/>
                  <a:cs typeface="Times New Roman" panose="02020603050405020304"/>
                  <a:sym typeface="Times New Roman" panose="02020603050405020304"/>
                </a:defRPr>
              </a:lvl1pPr>
            </a:lstStyle>
            <a:p>
              <a:r>
                <a:t>上游梯度</a:t>
              </a:r>
            </a:p>
          </p:txBody>
        </p:sp>
      </p:grpSp>
      <p:sp>
        <p:nvSpPr>
          <p:cNvPr id="388" name="L"/>
          <p:cNvSpPr txBox="1"/>
          <p:nvPr/>
        </p:nvSpPr>
        <p:spPr>
          <a:xfrm>
            <a:off x="10677634" y="7712408"/>
            <a:ext cx="465882" cy="718196"/>
          </a:xfrm>
          <a:prstGeom prst="rect">
            <a:avLst/>
          </a:prstGeom>
          <a:ln w="12700">
            <a:miter lim="400000"/>
          </a:ln>
        </p:spPr>
        <p:txBody>
          <a:bodyPr wrap="none" lIns="71437" tIns="71437" rIns="71437" bIns="71437" anchor="ctr">
            <a:spAutoFit/>
          </a:bodyPr>
          <a:lstStyle>
            <a:lvl1pPr>
              <a:defRPr sz="4000">
                <a:latin typeface="Times New Roman" panose="02020603050405020304"/>
                <a:ea typeface="Times New Roman" panose="02020603050405020304"/>
                <a:cs typeface="Times New Roman" panose="02020603050405020304"/>
                <a:sym typeface="Times New Roman" panose="02020603050405020304"/>
              </a:defRPr>
            </a:lvl1pPr>
          </a:lstStyle>
          <a:p>
            <a:r>
              <a:t>L</a:t>
            </a:r>
          </a:p>
        </p:txBody>
      </p:sp>
      <p:sp>
        <p:nvSpPr>
          <p:cNvPr id="389"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3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3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3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3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type="el">
                                    <p:tmAbs val="0"/>
                                  </p:iterate>
                                  <p:childTnLst>
                                    <p:set>
                                      <p:cBhvr>
                                        <p:cTn id="30" dur="indefinite" fill="hold"/>
                                        <p:tgtEl>
                                          <p:spTgt spid="3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type="el">
                                    <p:tmAbs val="0"/>
                                  </p:iterate>
                                  <p:childTnLst>
                                    <p:set>
                                      <p:cBhvr>
                                        <p:cTn id="34" dur="indefinite" fill="hold"/>
                                        <p:tgtEl>
                                          <p:spTgt spid="3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type="el">
                                    <p:tmAbs val="0"/>
                                  </p:iterate>
                                  <p:childTnLst>
                                    <p:set>
                                      <p:cBhvr>
                                        <p:cTn id="38" dur="indefinite" fill="hold"/>
                                        <p:tgtEl>
                                          <p:spTgt spid="3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type="el">
                                    <p:tmAbs val="0"/>
                                  </p:iterate>
                                  <p:childTnLst>
                                    <p:set>
                                      <p:cBhvr>
                                        <p:cTn id="42" dur="indefinite" fill="hold"/>
                                        <p:tgtEl>
                                          <p:spTgt spid="3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type="el">
                                    <p:tmAbs val="0"/>
                                  </p:iterate>
                                  <p:childTnLst>
                                    <p:set>
                                      <p:cBhvr>
                                        <p:cTn id="46" dur="indefinite" fill="hold"/>
                                        <p:tgtEl>
                                          <p:spTgt spid="3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type="el">
                                    <p:tmAbs val="0"/>
                                  </p:iterate>
                                  <p:childTnLst>
                                    <p:set>
                                      <p:cBhvr>
                                        <p:cTn id="50" dur="indefinite" fill="hold"/>
                                        <p:tgtEl>
                                          <p:spTgt spid="3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type="el">
                                    <p:tmAbs val="0"/>
                                  </p:iterate>
                                  <p:childTnLst>
                                    <p:set>
                                      <p:cBhvr>
                                        <p:cTn id="54" dur="indefinite" fill="hold"/>
                                        <p:tgtEl>
                                          <p:spTgt spid="3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type="el">
                                    <p:tmAbs val="0"/>
                                  </p:iterate>
                                  <p:childTnLst>
                                    <p:set>
                                      <p:cBhvr>
                                        <p:cTn id="58" dur="indefinite" fill="hold"/>
                                        <p:tgtEl>
                                          <p:spTgt spid="3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type="el">
                                    <p:tmAbs val="0"/>
                                  </p:iterate>
                                  <p:childTnLst>
                                    <p:set>
                                      <p:cBhvr>
                                        <p:cTn id="62" dur="indefinite" fill="hold"/>
                                        <p:tgtEl>
                                          <p:spTgt spid="3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6" nodeType="clickEffect">
                                  <p:stCondLst>
                                    <p:cond delay="0"/>
                                  </p:stCondLst>
                                  <p:iterate type="el">
                                    <p:tmAbs val="0"/>
                                  </p:iterate>
                                  <p:childTnLst>
                                    <p:set>
                                      <p:cBhvr>
                                        <p:cTn id="66" dur="indefinite" fill="hold"/>
                                        <p:tgtEl>
                                          <p:spTgt spid="3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7" nodeType="clickEffect">
                                  <p:stCondLst>
                                    <p:cond delay="0"/>
                                  </p:stCondLst>
                                  <p:iterate type="el">
                                    <p:tmAbs val="0"/>
                                  </p:iterate>
                                  <p:childTnLst>
                                    <p:set>
                                      <p:cBhvr>
                                        <p:cTn id="70" dur="indefinite" fill="hold"/>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361" grpId="9" animBg="1" advAuto="0"/>
      <p:bldP spid="360" grpId="10" animBg="1" advAuto="0"/>
      <p:bldP spid="362" grpId="13" animBg="1" advAuto="0"/>
      <p:bldP spid="387" grpId="16" animBg="1" advAuto="0"/>
      <p:bldP spid="363" grpId="14" animBg="1" advAuto="0"/>
      <p:bldP spid="388" grpId="6" animBg="1" advAuto="0"/>
      <p:bldP spid="358" grpId="4" animBg="1" advAuto="0"/>
      <p:bldP spid="357" grpId="2" animBg="1" advAuto="0"/>
      <p:bldP spid="373" grpId="8" animBg="1" advAuto="0"/>
      <p:bldP spid="382" grpId="17" animBg="1" advAuto="0"/>
      <p:bldP spid="354" grpId="1" animBg="1" advAuto="0"/>
      <p:bldP spid="371" grpId="5" animBg="1" advAuto="0"/>
      <p:bldP spid="359" grpId="3" animBg="1" advAuto="0"/>
      <p:bldP spid="370" grpId="15" animBg="1" advAuto="0"/>
      <p:bldP spid="365" grpId="11" animBg="1" advAuto="0"/>
      <p:bldP spid="372" grpId="7" animBg="1" advAuto="0"/>
      <p:bldP spid="364" grpId="1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392"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393" name="截屏2020-07-18 下午1.34.58.png" descr="截屏2020-07-18 下午1.34.58.png"/>
          <p:cNvPicPr>
            <a:picLocks noChangeAspect="1"/>
          </p:cNvPicPr>
          <p:nvPr/>
        </p:nvPicPr>
        <p:blipFill>
          <a:blip r:embed="rId2"/>
          <a:stretch>
            <a:fillRect/>
          </a:stretch>
        </p:blipFill>
        <p:spPr>
          <a:xfrm>
            <a:off x="10936334" y="2573178"/>
            <a:ext cx="11811001" cy="5905501"/>
          </a:xfrm>
          <a:prstGeom prst="rect">
            <a:avLst/>
          </a:prstGeom>
          <a:ln w="12700">
            <a:miter lim="400000"/>
            <a:headEnd/>
            <a:tailEnd/>
          </a:ln>
        </p:spPr>
      </p:pic>
      <p:sp>
        <p:nvSpPr>
          <p:cNvPr id="394" name="图解法讲解正向传播与反向传播"/>
          <p:cNvSpPr txBox="1"/>
          <p:nvPr/>
        </p:nvSpPr>
        <p:spPr>
          <a:xfrm>
            <a:off x="1054492" y="899993"/>
            <a:ext cx="10823576"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图解法讲解</a:t>
            </a:r>
            <a:r>
              <a:rPr>
                <a:latin typeface="Times New Roman" panose="02020603050405020304"/>
                <a:ea typeface="Times New Roman" panose="02020603050405020304"/>
                <a:cs typeface="Times New Roman" panose="02020603050405020304"/>
                <a:sym typeface="Times New Roman" panose="02020603050405020304"/>
              </a:rPr>
              <a:t>正向传播与反向传播</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95" name="例2"/>
          <p:cNvSpPr txBox="1"/>
          <p:nvPr/>
        </p:nvSpPr>
        <p:spPr>
          <a:xfrm>
            <a:off x="1147093" y="2403811"/>
            <a:ext cx="5018447" cy="993776"/>
          </a:xfrm>
          <a:prstGeom prst="rect">
            <a:avLst/>
          </a:prstGeom>
          <a:ln w="12700">
            <a:miter lim="400000"/>
          </a:ln>
        </p:spPr>
        <p:txBody>
          <a:bodyPr lIns="71437" tIns="71437" rIns="71437" bIns="71437" anchor="ctr">
            <a:spAutoFit/>
          </a:bodyPr>
          <a:lstStyle/>
          <a:p>
            <a:pPr algn="just">
              <a:defRPr sz="4800"/>
            </a:pPr>
            <a:r>
              <a:t>例</a:t>
            </a:r>
            <a:r>
              <a:rPr>
                <a:latin typeface="Times New Roman" panose="02020603050405020304"/>
                <a:ea typeface="Times New Roman" panose="02020603050405020304"/>
                <a:cs typeface="Times New Roman" panose="02020603050405020304"/>
                <a:sym typeface="Times New Roman" panose="02020603050405020304"/>
              </a:rPr>
              <a:t>2</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396" name="截屏2020-07-20 上午9.45.04.png" descr="截屏2020-07-20 上午9.45.04.png"/>
          <p:cNvPicPr>
            <a:picLocks noChangeAspect="1"/>
          </p:cNvPicPr>
          <p:nvPr/>
        </p:nvPicPr>
        <p:blipFill>
          <a:blip r:embed="rId3"/>
          <a:stretch>
            <a:fillRect/>
          </a:stretch>
        </p:blipFill>
        <p:spPr>
          <a:xfrm>
            <a:off x="1551110" y="3494084"/>
            <a:ext cx="7355217" cy="1523681"/>
          </a:xfrm>
          <a:prstGeom prst="rect">
            <a:avLst/>
          </a:prstGeom>
          <a:ln w="12700">
            <a:miter lim="400000"/>
            <a:headEnd/>
            <a:tailEnd/>
          </a:ln>
        </p:spPr>
      </p:pic>
      <p:sp>
        <p:nvSpPr>
          <p:cNvPr id="397" name="2"/>
          <p:cNvSpPr txBox="1"/>
          <p:nvPr/>
        </p:nvSpPr>
        <p:spPr>
          <a:xfrm>
            <a:off x="11487978" y="2603212"/>
            <a:ext cx="365126"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398" name="-1"/>
          <p:cNvSpPr txBox="1"/>
          <p:nvPr/>
        </p:nvSpPr>
        <p:spPr>
          <a:xfrm>
            <a:off x="11381169" y="3882228"/>
            <a:ext cx="578744"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399" name="-3"/>
          <p:cNvSpPr txBox="1"/>
          <p:nvPr/>
        </p:nvSpPr>
        <p:spPr>
          <a:xfrm>
            <a:off x="11418196" y="4903153"/>
            <a:ext cx="504690"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400" name="-2"/>
          <p:cNvSpPr txBox="1"/>
          <p:nvPr/>
        </p:nvSpPr>
        <p:spPr>
          <a:xfrm>
            <a:off x="11392796" y="6434594"/>
            <a:ext cx="504690"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401" name="-3"/>
          <p:cNvSpPr txBox="1"/>
          <p:nvPr/>
        </p:nvSpPr>
        <p:spPr>
          <a:xfrm>
            <a:off x="14225700" y="7253296"/>
            <a:ext cx="504690"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402" name="-2"/>
          <p:cNvSpPr txBox="1"/>
          <p:nvPr/>
        </p:nvSpPr>
        <p:spPr>
          <a:xfrm>
            <a:off x="12934756" y="3337815"/>
            <a:ext cx="504689"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403" name="6"/>
          <p:cNvSpPr txBox="1"/>
          <p:nvPr/>
        </p:nvSpPr>
        <p:spPr>
          <a:xfrm>
            <a:off x="12953738" y="5531814"/>
            <a:ext cx="365126"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6</a:t>
            </a:r>
          </a:p>
        </p:txBody>
      </p:sp>
      <p:sp>
        <p:nvSpPr>
          <p:cNvPr id="404" name="4"/>
          <p:cNvSpPr txBox="1"/>
          <p:nvPr/>
        </p:nvSpPr>
        <p:spPr>
          <a:xfrm>
            <a:off x="14371682" y="4195443"/>
            <a:ext cx="365126"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4</a:t>
            </a:r>
          </a:p>
        </p:txBody>
      </p:sp>
      <p:sp>
        <p:nvSpPr>
          <p:cNvPr id="405" name="1"/>
          <p:cNvSpPr txBox="1"/>
          <p:nvPr/>
        </p:nvSpPr>
        <p:spPr>
          <a:xfrm>
            <a:off x="15918419" y="5519114"/>
            <a:ext cx="365126"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406" name="-1"/>
          <p:cNvSpPr txBox="1"/>
          <p:nvPr/>
        </p:nvSpPr>
        <p:spPr>
          <a:xfrm>
            <a:off x="17500877" y="5557214"/>
            <a:ext cx="504690"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407" name="0.37"/>
          <p:cNvSpPr txBox="1"/>
          <p:nvPr/>
        </p:nvSpPr>
        <p:spPr>
          <a:xfrm>
            <a:off x="18866366" y="5569914"/>
            <a:ext cx="889001"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0.37</a:t>
            </a:r>
          </a:p>
        </p:txBody>
      </p:sp>
      <p:sp>
        <p:nvSpPr>
          <p:cNvPr id="408" name="1.37"/>
          <p:cNvSpPr txBox="1"/>
          <p:nvPr/>
        </p:nvSpPr>
        <p:spPr>
          <a:xfrm>
            <a:off x="20330931" y="5582614"/>
            <a:ext cx="889001"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1.37</a:t>
            </a:r>
          </a:p>
        </p:txBody>
      </p:sp>
      <p:sp>
        <p:nvSpPr>
          <p:cNvPr id="409" name="0.73"/>
          <p:cNvSpPr txBox="1"/>
          <p:nvPr/>
        </p:nvSpPr>
        <p:spPr>
          <a:xfrm>
            <a:off x="21846295" y="5595314"/>
            <a:ext cx="889001"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0.73</a:t>
            </a:r>
          </a:p>
        </p:txBody>
      </p:sp>
      <p:sp>
        <p:nvSpPr>
          <p:cNvPr id="410" name="1"/>
          <p:cNvSpPr txBox="1"/>
          <p:nvPr/>
        </p:nvSpPr>
        <p:spPr>
          <a:xfrm>
            <a:off x="22082833" y="6040894"/>
            <a:ext cx="365126" cy="594973"/>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grpSp>
        <p:nvGrpSpPr>
          <p:cNvPr id="414" name="成组"/>
          <p:cNvGrpSpPr/>
          <p:nvPr/>
        </p:nvGrpSpPr>
        <p:grpSpPr>
          <a:xfrm>
            <a:off x="248423" y="10515456"/>
            <a:ext cx="5331359" cy="1440190"/>
            <a:chOff x="0" y="0"/>
            <a:chExt cx="5331357" cy="1440188"/>
          </a:xfrm>
        </p:grpSpPr>
        <p:pic>
          <p:nvPicPr>
            <p:cNvPr id="411" name="截屏2020-07-20 上午10.00.15.png" descr="截屏2020-07-20 上午10.00.15.png"/>
            <p:cNvPicPr>
              <a:picLocks noChangeAspect="1"/>
            </p:cNvPicPr>
            <p:nvPr/>
          </p:nvPicPr>
          <p:blipFill>
            <a:blip r:embed="rId4"/>
            <a:stretch>
              <a:fillRect/>
            </a:stretch>
          </p:blipFill>
          <p:spPr>
            <a:xfrm>
              <a:off x="0" y="344223"/>
              <a:ext cx="2654300" cy="751743"/>
            </a:xfrm>
            <a:prstGeom prst="rect">
              <a:avLst/>
            </a:prstGeom>
            <a:ln w="12700" cap="flat">
              <a:noFill/>
              <a:miter lim="400000"/>
              <a:headEnd/>
              <a:tailEnd/>
            </a:ln>
            <a:effectLst/>
          </p:spPr>
        </p:pic>
        <p:pic>
          <p:nvPicPr>
            <p:cNvPr id="412" name="截屏2020-07-20 上午10.00.25.png" descr="截屏2020-07-20 上午10.00.25.png"/>
            <p:cNvPicPr>
              <a:picLocks noChangeAspect="1"/>
            </p:cNvPicPr>
            <p:nvPr/>
          </p:nvPicPr>
          <p:blipFill>
            <a:blip r:embed="rId5"/>
            <a:stretch>
              <a:fillRect/>
            </a:stretch>
          </p:blipFill>
          <p:spPr>
            <a:xfrm>
              <a:off x="3249157" y="0"/>
              <a:ext cx="2082201" cy="1440189"/>
            </a:xfrm>
            <a:prstGeom prst="rect">
              <a:avLst/>
            </a:prstGeom>
            <a:ln w="12700" cap="flat">
              <a:noFill/>
              <a:miter lim="400000"/>
              <a:headEnd/>
              <a:tailEnd/>
            </a:ln>
            <a:effectLst/>
          </p:spPr>
        </p:pic>
        <p:sp>
          <p:nvSpPr>
            <p:cNvPr id="413" name="线条"/>
            <p:cNvSpPr/>
            <p:nvPr/>
          </p:nvSpPr>
          <p:spPr>
            <a:xfrm>
              <a:off x="2677135" y="77453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18" name="成组"/>
          <p:cNvGrpSpPr/>
          <p:nvPr/>
        </p:nvGrpSpPr>
        <p:grpSpPr>
          <a:xfrm>
            <a:off x="6187338" y="10477356"/>
            <a:ext cx="5636972" cy="1523680"/>
            <a:chOff x="0" y="0"/>
            <a:chExt cx="5636970" cy="1523679"/>
          </a:xfrm>
        </p:grpSpPr>
        <p:pic>
          <p:nvPicPr>
            <p:cNvPr id="415" name="截屏2020-07-20 上午10.00.53.png" descr="截屏2020-07-20 上午10.00.53.png"/>
            <p:cNvPicPr>
              <a:picLocks noChangeAspect="1"/>
            </p:cNvPicPr>
            <p:nvPr/>
          </p:nvPicPr>
          <p:blipFill>
            <a:blip r:embed="rId6"/>
            <a:stretch>
              <a:fillRect/>
            </a:stretch>
          </p:blipFill>
          <p:spPr>
            <a:xfrm>
              <a:off x="0" y="0"/>
              <a:ext cx="2298731" cy="1523680"/>
            </a:xfrm>
            <a:prstGeom prst="rect">
              <a:avLst/>
            </a:prstGeom>
            <a:ln w="12700" cap="flat">
              <a:noFill/>
              <a:miter lim="400000"/>
              <a:headEnd/>
              <a:tailEnd/>
            </a:ln>
            <a:effectLst/>
          </p:spPr>
        </p:pic>
        <p:pic>
          <p:nvPicPr>
            <p:cNvPr id="416" name="截屏2020-07-20 上午10.01.01.png" descr="截屏2020-07-20 上午10.01.01.png"/>
            <p:cNvPicPr>
              <a:picLocks noChangeAspect="1"/>
            </p:cNvPicPr>
            <p:nvPr/>
          </p:nvPicPr>
          <p:blipFill>
            <a:blip r:embed="rId7"/>
            <a:stretch>
              <a:fillRect/>
            </a:stretch>
          </p:blipFill>
          <p:spPr>
            <a:xfrm>
              <a:off x="2957087" y="0"/>
              <a:ext cx="2679884" cy="1523680"/>
            </a:xfrm>
            <a:prstGeom prst="rect">
              <a:avLst/>
            </a:prstGeom>
            <a:ln w="12700" cap="flat">
              <a:noFill/>
              <a:miter lim="400000"/>
              <a:headEnd/>
              <a:tailEnd/>
            </a:ln>
            <a:effectLst/>
          </p:spPr>
        </p:pic>
        <p:sp>
          <p:nvSpPr>
            <p:cNvPr id="417" name="线条"/>
            <p:cNvSpPr/>
            <p:nvPr/>
          </p:nvSpPr>
          <p:spPr>
            <a:xfrm>
              <a:off x="2338463" y="81263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22" name="成组"/>
          <p:cNvGrpSpPr/>
          <p:nvPr/>
        </p:nvGrpSpPr>
        <p:grpSpPr>
          <a:xfrm>
            <a:off x="12389973" y="10551308"/>
            <a:ext cx="5134847" cy="1391638"/>
            <a:chOff x="0" y="0"/>
            <a:chExt cx="5134845" cy="1391636"/>
          </a:xfrm>
        </p:grpSpPr>
        <p:pic>
          <p:nvPicPr>
            <p:cNvPr id="419" name="截屏2020-07-20 上午10.00.33.png" descr="截屏2020-07-20 上午10.00.33.png"/>
            <p:cNvPicPr>
              <a:picLocks noChangeAspect="1"/>
            </p:cNvPicPr>
            <p:nvPr/>
          </p:nvPicPr>
          <p:blipFill>
            <a:blip r:embed="rId8"/>
            <a:stretch>
              <a:fillRect/>
            </a:stretch>
          </p:blipFill>
          <p:spPr>
            <a:xfrm>
              <a:off x="0" y="308371"/>
              <a:ext cx="2654300" cy="722259"/>
            </a:xfrm>
            <a:prstGeom prst="rect">
              <a:avLst/>
            </a:prstGeom>
            <a:ln w="12700" cap="flat">
              <a:noFill/>
              <a:miter lim="400000"/>
              <a:headEnd/>
              <a:tailEnd/>
            </a:ln>
            <a:effectLst/>
          </p:spPr>
        </p:pic>
        <p:pic>
          <p:nvPicPr>
            <p:cNvPr id="420" name="截屏2020-07-20 上午10.00.42.png" descr="截屏2020-07-20 上午10.00.42.png"/>
            <p:cNvPicPr>
              <a:picLocks noChangeAspect="1"/>
            </p:cNvPicPr>
            <p:nvPr/>
          </p:nvPicPr>
          <p:blipFill>
            <a:blip r:embed="rId9"/>
            <a:stretch>
              <a:fillRect/>
            </a:stretch>
          </p:blipFill>
          <p:spPr>
            <a:xfrm>
              <a:off x="3294009" y="0"/>
              <a:ext cx="1840837" cy="1391637"/>
            </a:xfrm>
            <a:prstGeom prst="rect">
              <a:avLst/>
            </a:prstGeom>
            <a:ln w="12700" cap="flat">
              <a:noFill/>
              <a:miter lim="400000"/>
              <a:headEnd/>
              <a:tailEnd/>
            </a:ln>
            <a:effectLst/>
          </p:spPr>
        </p:pic>
        <p:sp>
          <p:nvSpPr>
            <p:cNvPr id="421" name="线条"/>
            <p:cNvSpPr/>
            <p:nvPr/>
          </p:nvSpPr>
          <p:spPr>
            <a:xfrm>
              <a:off x="2714397" y="731118"/>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426" name="成组"/>
          <p:cNvGrpSpPr/>
          <p:nvPr/>
        </p:nvGrpSpPr>
        <p:grpSpPr>
          <a:xfrm>
            <a:off x="18080852" y="10479920"/>
            <a:ext cx="6057648" cy="1503415"/>
            <a:chOff x="0" y="0"/>
            <a:chExt cx="6057646" cy="1503413"/>
          </a:xfrm>
        </p:grpSpPr>
        <p:pic>
          <p:nvPicPr>
            <p:cNvPr id="423" name="截屏2020-07-20 上午10.01.09.png" descr="截屏2020-07-20 上午10.01.09.png"/>
            <p:cNvPicPr>
              <a:picLocks noChangeAspect="1"/>
            </p:cNvPicPr>
            <p:nvPr/>
          </p:nvPicPr>
          <p:blipFill>
            <a:blip r:embed="rId10"/>
            <a:stretch>
              <a:fillRect/>
            </a:stretch>
          </p:blipFill>
          <p:spPr>
            <a:xfrm>
              <a:off x="0" y="356811"/>
              <a:ext cx="3533713" cy="797637"/>
            </a:xfrm>
            <a:prstGeom prst="rect">
              <a:avLst/>
            </a:prstGeom>
            <a:ln w="12700" cap="flat">
              <a:noFill/>
              <a:miter lim="400000"/>
              <a:headEnd/>
              <a:tailEnd/>
            </a:ln>
            <a:effectLst/>
          </p:spPr>
        </p:pic>
        <p:pic>
          <p:nvPicPr>
            <p:cNvPr id="424" name="截屏2020-07-20 上午10.01.21.png" descr="截屏2020-07-20 上午10.01.21.png"/>
            <p:cNvPicPr>
              <a:picLocks noChangeAspect="1"/>
            </p:cNvPicPr>
            <p:nvPr/>
          </p:nvPicPr>
          <p:blipFill>
            <a:blip r:embed="rId11"/>
            <a:stretch>
              <a:fillRect/>
            </a:stretch>
          </p:blipFill>
          <p:spPr>
            <a:xfrm>
              <a:off x="4186921" y="0"/>
              <a:ext cx="1870726" cy="1503414"/>
            </a:xfrm>
            <a:prstGeom prst="rect">
              <a:avLst/>
            </a:prstGeom>
            <a:ln w="12700" cap="flat">
              <a:noFill/>
              <a:miter lim="400000"/>
              <a:headEnd/>
              <a:tailEnd/>
            </a:ln>
            <a:effectLst/>
          </p:spPr>
        </p:pic>
        <p:sp>
          <p:nvSpPr>
            <p:cNvPr id="425" name="线条"/>
            <p:cNvSpPr/>
            <p:nvPr/>
          </p:nvSpPr>
          <p:spPr>
            <a:xfrm>
              <a:off x="3569515" y="755629"/>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427" name="矩形"/>
          <p:cNvSpPr/>
          <p:nvPr/>
        </p:nvSpPr>
        <p:spPr>
          <a:xfrm>
            <a:off x="96617" y="10411947"/>
            <a:ext cx="5618286"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28" name="矩形"/>
          <p:cNvSpPr/>
          <p:nvPr/>
        </p:nvSpPr>
        <p:spPr>
          <a:xfrm>
            <a:off x="6073883" y="10411947"/>
            <a:ext cx="5864829"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29" name="矩形"/>
          <p:cNvSpPr/>
          <p:nvPr/>
        </p:nvSpPr>
        <p:spPr>
          <a:xfrm>
            <a:off x="12282291" y="10416964"/>
            <a:ext cx="5337190" cy="1647207"/>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0" name="矩形"/>
          <p:cNvSpPr/>
          <p:nvPr/>
        </p:nvSpPr>
        <p:spPr>
          <a:xfrm>
            <a:off x="17992537" y="10408024"/>
            <a:ext cx="6269495"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1" name="线条"/>
          <p:cNvSpPr/>
          <p:nvPr/>
        </p:nvSpPr>
        <p:spPr>
          <a:xfrm flipV="1">
            <a:off x="5894392" y="10587835"/>
            <a:ext cx="1" cy="1209676"/>
          </a:xfrm>
          <a:prstGeom prst="line">
            <a:avLst/>
          </a:prstGeom>
          <a:ln w="101600">
            <a:solidFill>
              <a:schemeClr val="accent1">
                <a:hueOff val="550649"/>
                <a:satOff val="22840"/>
                <a:lumOff val="-37253"/>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2" name="线条"/>
          <p:cNvSpPr/>
          <p:nvPr/>
        </p:nvSpPr>
        <p:spPr>
          <a:xfrm flipV="1">
            <a:off x="12105502" y="10576708"/>
            <a:ext cx="1" cy="1209676"/>
          </a:xfrm>
          <a:prstGeom prst="line">
            <a:avLst/>
          </a:prstGeom>
          <a:ln w="101600">
            <a:solidFill>
              <a:schemeClr val="accent1">
                <a:hueOff val="550649"/>
                <a:satOff val="22840"/>
                <a:lumOff val="-37253"/>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3" name="线条"/>
          <p:cNvSpPr/>
          <p:nvPr/>
        </p:nvSpPr>
        <p:spPr>
          <a:xfrm flipV="1">
            <a:off x="17796778" y="10525908"/>
            <a:ext cx="1" cy="1209676"/>
          </a:xfrm>
          <a:prstGeom prst="line">
            <a:avLst/>
          </a:prstGeom>
          <a:ln w="101600">
            <a:solidFill>
              <a:schemeClr val="accent1">
                <a:hueOff val="550649"/>
                <a:satOff val="22840"/>
                <a:lumOff val="-37253"/>
              </a:schemeClr>
            </a:solidFill>
            <a:custDash>
              <a:ds d="200000" sp="200000"/>
            </a:custDash>
            <a:miter lim="400000"/>
          </a:ln>
        </p:spPr>
        <p:txBody>
          <a:bodyPr lIns="71437" tIns="71437" rIns="71437" bIns="71437" anchor="ctr"/>
          <a:lstStyle/>
          <a:p>
            <a:pPr>
              <a:defRPr sz="5000">
                <a:solidFill>
                  <a:srgbClr val="858585"/>
                </a:solidFill>
              </a:defRPr>
            </a:pPr>
          </a:p>
        </p:txBody>
      </p:sp>
      <p:sp>
        <p:nvSpPr>
          <p:cNvPr id="434" name="矩形"/>
          <p:cNvSpPr/>
          <p:nvPr/>
        </p:nvSpPr>
        <p:spPr>
          <a:xfrm>
            <a:off x="20399409" y="5310496"/>
            <a:ext cx="2331704"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5" name="-0.53"/>
          <p:cNvSpPr txBox="1"/>
          <p:nvPr/>
        </p:nvSpPr>
        <p:spPr>
          <a:xfrm>
            <a:off x="20333602" y="6047323"/>
            <a:ext cx="1028564"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-0.53</a:t>
            </a:r>
          </a:p>
        </p:txBody>
      </p:sp>
      <p:pic>
        <p:nvPicPr>
          <p:cNvPr id="436" name="截屏2020-07-20 上午10.23.23.png" descr="截屏2020-07-20 上午10.23.23.png"/>
          <p:cNvPicPr>
            <a:picLocks noChangeAspect="1"/>
          </p:cNvPicPr>
          <p:nvPr/>
        </p:nvPicPr>
        <p:blipFill>
          <a:blip r:embed="rId12"/>
          <a:stretch>
            <a:fillRect/>
          </a:stretch>
        </p:blipFill>
        <p:spPr>
          <a:xfrm>
            <a:off x="20767966" y="9189311"/>
            <a:ext cx="3292704" cy="892176"/>
          </a:xfrm>
          <a:prstGeom prst="rect">
            <a:avLst/>
          </a:prstGeom>
          <a:ln w="12700">
            <a:miter lim="400000"/>
            <a:headEnd/>
            <a:tailEnd/>
          </a:ln>
        </p:spPr>
      </p:pic>
      <p:sp>
        <p:nvSpPr>
          <p:cNvPr id="437" name="矩形"/>
          <p:cNvSpPr/>
          <p:nvPr/>
        </p:nvSpPr>
        <p:spPr>
          <a:xfrm>
            <a:off x="18913509" y="5310496"/>
            <a:ext cx="2331704"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38" name="-0.53"/>
          <p:cNvSpPr txBox="1"/>
          <p:nvPr/>
        </p:nvSpPr>
        <p:spPr>
          <a:xfrm>
            <a:off x="18835002" y="6034623"/>
            <a:ext cx="1028564"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-0.53</a:t>
            </a:r>
          </a:p>
        </p:txBody>
      </p:sp>
      <p:sp>
        <p:nvSpPr>
          <p:cNvPr id="439" name="矩形"/>
          <p:cNvSpPr/>
          <p:nvPr/>
        </p:nvSpPr>
        <p:spPr>
          <a:xfrm>
            <a:off x="17380940" y="5310496"/>
            <a:ext cx="2429172"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pic>
        <p:nvPicPr>
          <p:cNvPr id="440" name="截屏2020-07-20 上午10.29.54.png" descr="截屏2020-07-20 上午10.29.54.png"/>
          <p:cNvPicPr>
            <a:picLocks noChangeAspect="1"/>
          </p:cNvPicPr>
          <p:nvPr/>
        </p:nvPicPr>
        <p:blipFill>
          <a:blip r:embed="rId13"/>
          <a:stretch>
            <a:fillRect/>
          </a:stretch>
        </p:blipFill>
        <p:spPr>
          <a:xfrm>
            <a:off x="17530311" y="8472802"/>
            <a:ext cx="4081633" cy="594972"/>
          </a:xfrm>
          <a:prstGeom prst="rect">
            <a:avLst/>
          </a:prstGeom>
          <a:ln w="12700">
            <a:miter lim="400000"/>
            <a:headEnd/>
            <a:tailEnd/>
          </a:ln>
        </p:spPr>
      </p:pic>
      <p:sp>
        <p:nvSpPr>
          <p:cNvPr id="441" name="-0.2"/>
          <p:cNvSpPr txBox="1"/>
          <p:nvPr/>
        </p:nvSpPr>
        <p:spPr>
          <a:xfrm>
            <a:off x="17318315" y="6028194"/>
            <a:ext cx="819014" cy="594973"/>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42" name="矩形"/>
          <p:cNvSpPr/>
          <p:nvPr/>
        </p:nvSpPr>
        <p:spPr>
          <a:xfrm>
            <a:off x="15662426" y="5310496"/>
            <a:ext cx="2522086"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43" name="0.2"/>
          <p:cNvSpPr txBox="1"/>
          <p:nvPr/>
        </p:nvSpPr>
        <p:spPr>
          <a:xfrm>
            <a:off x="15756473" y="6038558"/>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pic>
        <p:nvPicPr>
          <p:cNvPr id="444" name="截屏2020-07-20 上午10.35.17.png" descr="截屏2020-07-20 上午10.35.17.png"/>
          <p:cNvPicPr>
            <a:picLocks noChangeAspect="1"/>
          </p:cNvPicPr>
          <p:nvPr/>
        </p:nvPicPr>
        <p:blipFill>
          <a:blip r:embed="rId14"/>
          <a:stretch>
            <a:fillRect/>
          </a:stretch>
        </p:blipFill>
        <p:spPr>
          <a:xfrm>
            <a:off x="15639124" y="9308667"/>
            <a:ext cx="3533714" cy="604701"/>
          </a:xfrm>
          <a:prstGeom prst="rect">
            <a:avLst/>
          </a:prstGeom>
          <a:ln w="12700">
            <a:miter lim="400000"/>
            <a:headEnd/>
            <a:tailEnd/>
          </a:ln>
        </p:spPr>
      </p:pic>
      <p:sp>
        <p:nvSpPr>
          <p:cNvPr id="445" name="矩形"/>
          <p:cNvSpPr/>
          <p:nvPr/>
        </p:nvSpPr>
        <p:spPr>
          <a:xfrm>
            <a:off x="14735326" y="5310496"/>
            <a:ext cx="1197748" cy="1647208"/>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46" name="0.2"/>
          <p:cNvSpPr txBox="1"/>
          <p:nvPr/>
        </p:nvSpPr>
        <p:spPr>
          <a:xfrm>
            <a:off x="14189550" y="7756707"/>
            <a:ext cx="679451" cy="594973"/>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47" name="0.2"/>
          <p:cNvSpPr txBox="1"/>
          <p:nvPr/>
        </p:nvSpPr>
        <p:spPr>
          <a:xfrm>
            <a:off x="14222674" y="4699953"/>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48" name="0.2"/>
          <p:cNvSpPr txBox="1"/>
          <p:nvPr/>
        </p:nvSpPr>
        <p:spPr>
          <a:xfrm>
            <a:off x="12802260" y="3818728"/>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49" name="0.2"/>
          <p:cNvSpPr txBox="1"/>
          <p:nvPr/>
        </p:nvSpPr>
        <p:spPr>
          <a:xfrm>
            <a:off x="12808486" y="6035471"/>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50" name="0.4"/>
          <p:cNvSpPr txBox="1"/>
          <p:nvPr/>
        </p:nvSpPr>
        <p:spPr>
          <a:xfrm>
            <a:off x="11348955" y="4409455"/>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0.4</a:t>
            </a:r>
          </a:p>
        </p:txBody>
      </p:sp>
      <p:sp>
        <p:nvSpPr>
          <p:cNvPr id="451" name="-0.2"/>
          <p:cNvSpPr txBox="1"/>
          <p:nvPr/>
        </p:nvSpPr>
        <p:spPr>
          <a:xfrm>
            <a:off x="11380773" y="3114619"/>
            <a:ext cx="819015"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52" name="-0.6"/>
          <p:cNvSpPr txBox="1"/>
          <p:nvPr/>
        </p:nvSpPr>
        <p:spPr>
          <a:xfrm>
            <a:off x="11380773" y="6903899"/>
            <a:ext cx="819015"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-0.6</a:t>
            </a:r>
          </a:p>
        </p:txBody>
      </p:sp>
      <p:sp>
        <p:nvSpPr>
          <p:cNvPr id="453" name="-0.4"/>
          <p:cNvSpPr txBox="1"/>
          <p:nvPr/>
        </p:nvSpPr>
        <p:spPr>
          <a:xfrm>
            <a:off x="11367568" y="5392114"/>
            <a:ext cx="819014"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-0.4</a:t>
            </a:r>
          </a:p>
        </p:txBody>
      </p:sp>
      <p:sp>
        <p:nvSpPr>
          <p:cNvPr id="454" name="矩形"/>
          <p:cNvSpPr/>
          <p:nvPr/>
        </p:nvSpPr>
        <p:spPr>
          <a:xfrm>
            <a:off x="12923129" y="3309568"/>
            <a:ext cx="1937289" cy="3375741"/>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55" name="矩形"/>
          <p:cNvSpPr/>
          <p:nvPr/>
        </p:nvSpPr>
        <p:spPr>
          <a:xfrm>
            <a:off x="11428508" y="2688168"/>
            <a:ext cx="2001500" cy="2232306"/>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sp>
        <p:nvSpPr>
          <p:cNvPr id="456" name="矩形"/>
          <p:cNvSpPr/>
          <p:nvPr/>
        </p:nvSpPr>
        <p:spPr>
          <a:xfrm>
            <a:off x="11428508" y="4999568"/>
            <a:ext cx="2001500" cy="2403805"/>
          </a:xfrm>
          <a:prstGeom prst="rect">
            <a:avLst/>
          </a:prstGeom>
          <a:ln w="50800">
            <a:solidFill>
              <a:srgbClr val="FF2600"/>
            </a:solidFill>
            <a:miter lim="400000"/>
          </a:ln>
        </p:spPr>
        <p:txBody>
          <a:bodyPr lIns="71437" tIns="71437" rIns="71437" bIns="71437" anchor="ctr"/>
          <a:lstStyle/>
          <a:p>
            <a:pPr>
              <a:defRPr sz="5000">
                <a:solidFill>
                  <a:srgbClr val="FFFFFF"/>
                </a:solidFill>
              </a:defRPr>
            </a:pPr>
          </a:p>
        </p:txBody>
      </p:sp>
      <p:grpSp>
        <p:nvGrpSpPr>
          <p:cNvPr id="459" name="成组"/>
          <p:cNvGrpSpPr/>
          <p:nvPr/>
        </p:nvGrpSpPr>
        <p:grpSpPr>
          <a:xfrm>
            <a:off x="16320695" y="3801588"/>
            <a:ext cx="5618285" cy="3388760"/>
            <a:chOff x="0" y="0"/>
            <a:chExt cx="5618284" cy="3388758"/>
          </a:xfrm>
        </p:grpSpPr>
        <p:sp>
          <p:nvSpPr>
            <p:cNvPr id="457" name="矩形"/>
            <p:cNvSpPr/>
            <p:nvPr/>
          </p:nvSpPr>
          <p:spPr>
            <a:xfrm>
              <a:off x="0" y="768264"/>
              <a:ext cx="5618285" cy="2620495"/>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458" name="Sigmoid函数"/>
            <p:cNvSpPr txBox="1"/>
            <p:nvPr/>
          </p:nvSpPr>
          <p:spPr>
            <a:xfrm>
              <a:off x="287219" y="-1"/>
              <a:ext cx="5018447" cy="854076"/>
            </a:xfrm>
            <a:prstGeom prst="rect">
              <a:avLst/>
            </a:prstGeom>
            <a:noFill/>
            <a:ln w="12700" cap="flat">
              <a:noFill/>
              <a:miter lim="400000"/>
            </a:ln>
            <a:effectLst/>
          </p:spPr>
          <p:txBody>
            <a:bodyPr wrap="square" lIns="71437" tIns="71437" rIns="71437" bIns="71437" numCol="1" anchor="ctr">
              <a:spAutoFit/>
            </a:bodyPr>
            <a:lstStyle/>
            <a:p>
              <a:pPr>
                <a:defRPr sz="4000"/>
              </a:pPr>
              <a:r>
                <a:rPr>
                  <a:latin typeface="Times New Roman" panose="02020603050405020304"/>
                  <a:ea typeface="Times New Roman" panose="02020603050405020304"/>
                  <a:cs typeface="Times New Roman" panose="02020603050405020304"/>
                  <a:sym typeface="Times New Roman" panose="02020603050405020304"/>
                </a:rPr>
                <a:t>Sigmoid</a:t>
              </a:r>
              <a:r>
                <a:t>函数</a:t>
              </a:r>
            </a:p>
          </p:txBody>
        </p:sp>
      </p:grpSp>
      <p:pic>
        <p:nvPicPr>
          <p:cNvPr id="460" name="截屏2020-07-20 上午10.58.45.png" descr="截屏2020-07-20 上午10.58.45.png"/>
          <p:cNvPicPr>
            <a:picLocks noChangeAspect="1"/>
          </p:cNvPicPr>
          <p:nvPr/>
        </p:nvPicPr>
        <p:blipFill>
          <a:blip r:embed="rId15"/>
          <a:stretch>
            <a:fillRect/>
          </a:stretch>
        </p:blipFill>
        <p:spPr>
          <a:xfrm>
            <a:off x="332081" y="8859056"/>
            <a:ext cx="11772901" cy="1143001"/>
          </a:xfrm>
          <a:prstGeom prst="rect">
            <a:avLst/>
          </a:prstGeom>
          <a:ln w="12700">
            <a:miter lim="400000"/>
            <a:headEnd/>
            <a:tailEnd/>
          </a:ln>
        </p:spPr>
      </p:pic>
      <p:pic>
        <p:nvPicPr>
          <p:cNvPr id="461" name="截屏2020-07-20 上午11.04.11.png" descr="截屏2020-07-20 上午11.04.11.png"/>
          <p:cNvPicPr>
            <a:picLocks noChangeAspect="1"/>
          </p:cNvPicPr>
          <p:nvPr/>
        </p:nvPicPr>
        <p:blipFill>
          <a:blip r:embed="rId16"/>
          <a:stretch>
            <a:fillRect/>
          </a:stretch>
        </p:blipFill>
        <p:spPr>
          <a:xfrm>
            <a:off x="16489346" y="7555496"/>
            <a:ext cx="5255584" cy="621874"/>
          </a:xfrm>
          <a:prstGeom prst="rect">
            <a:avLst/>
          </a:prstGeom>
          <a:ln w="12700">
            <a:miter lim="400000"/>
            <a:headEnd/>
            <a:tailEnd/>
          </a:ln>
        </p:spPr>
      </p:pic>
      <p:grpSp>
        <p:nvGrpSpPr>
          <p:cNvPr id="466" name="成组"/>
          <p:cNvGrpSpPr/>
          <p:nvPr/>
        </p:nvGrpSpPr>
        <p:grpSpPr>
          <a:xfrm>
            <a:off x="370406" y="6408374"/>
            <a:ext cx="10008782" cy="2192942"/>
            <a:chOff x="0" y="0"/>
            <a:chExt cx="10008781" cy="2192940"/>
          </a:xfrm>
        </p:grpSpPr>
        <p:pic>
          <p:nvPicPr>
            <p:cNvPr id="462" name="截屏2020-07-20 上午10.50.57.png" descr="截屏2020-07-20 上午10.50.57.png"/>
            <p:cNvPicPr>
              <a:picLocks noChangeAspect="1"/>
            </p:cNvPicPr>
            <p:nvPr/>
          </p:nvPicPr>
          <p:blipFill>
            <a:blip r:embed="rId17"/>
            <a:stretch>
              <a:fillRect/>
            </a:stretch>
          </p:blipFill>
          <p:spPr>
            <a:xfrm>
              <a:off x="1715563" y="781595"/>
              <a:ext cx="3914466" cy="1352927"/>
            </a:xfrm>
            <a:prstGeom prst="rect">
              <a:avLst/>
            </a:prstGeom>
            <a:ln w="12700" cap="flat">
              <a:noFill/>
              <a:miter lim="400000"/>
              <a:headEnd/>
              <a:tailEnd/>
            </a:ln>
            <a:effectLst/>
          </p:spPr>
        </p:pic>
        <p:sp>
          <p:nvSpPr>
            <p:cNvPr id="463" name="Sigmoid函数："/>
            <p:cNvSpPr txBox="1"/>
            <p:nvPr/>
          </p:nvSpPr>
          <p:spPr>
            <a:xfrm>
              <a:off x="0" y="33816"/>
              <a:ext cx="3533713" cy="854076"/>
            </a:xfrm>
            <a:prstGeom prst="rect">
              <a:avLst/>
            </a:prstGeom>
            <a:noFill/>
            <a:ln w="12700" cap="flat">
              <a:noFill/>
              <a:miter lim="400000"/>
            </a:ln>
            <a:effectLst/>
          </p:spPr>
          <p:txBody>
            <a:bodyPr wrap="square" lIns="71437" tIns="71437" rIns="71437" bIns="71437" numCol="1" anchor="ctr">
              <a:spAutoFit/>
            </a:bodyPr>
            <a:lstStyle/>
            <a:p>
              <a:pPr>
                <a:defRPr sz="4000"/>
              </a:pPr>
              <a:r>
                <a:rPr>
                  <a:latin typeface="Times New Roman" panose="02020603050405020304"/>
                  <a:ea typeface="Times New Roman" panose="02020603050405020304"/>
                  <a:cs typeface="Times New Roman" panose="02020603050405020304"/>
                  <a:sym typeface="Times New Roman" panose="02020603050405020304"/>
                </a:rPr>
                <a:t>Sigmoid</a:t>
              </a:r>
              <a:r>
                <a:t>函数：</a:t>
              </a:r>
            </a:p>
          </p:txBody>
        </p:sp>
        <p:pic>
          <p:nvPicPr>
            <p:cNvPr id="464" name="图像" descr="图像"/>
            <p:cNvPicPr>
              <a:picLocks noChangeAspect="1"/>
            </p:cNvPicPr>
            <p:nvPr/>
          </p:nvPicPr>
          <p:blipFill>
            <a:blip r:embed="rId18"/>
            <a:stretch>
              <a:fillRect/>
            </a:stretch>
          </p:blipFill>
          <p:spPr>
            <a:xfrm>
              <a:off x="6716078" y="0"/>
              <a:ext cx="3292704" cy="2192941"/>
            </a:xfrm>
            <a:prstGeom prst="rect">
              <a:avLst/>
            </a:prstGeom>
            <a:ln w="25400" cap="flat">
              <a:solidFill>
                <a:srgbClr val="000000"/>
              </a:solidFill>
              <a:prstDash val="solid"/>
              <a:miter lim="400000"/>
              <a:headEnd/>
              <a:tailEnd/>
            </a:ln>
            <a:effectLst/>
          </p:spPr>
        </p:pic>
        <p:sp>
          <p:nvSpPr>
            <p:cNvPr id="465" name="线条"/>
            <p:cNvSpPr/>
            <p:nvPr/>
          </p:nvSpPr>
          <p:spPr>
            <a:xfrm>
              <a:off x="5883681" y="1458058"/>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467"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2" nodeType="clickEffect">
                                  <p:stCondLst>
                                    <p:cond delay="0"/>
                                  </p:stCondLst>
                                  <p:iterate type="lt">
                                    <p:tmAbs val="0"/>
                                  </p:iterate>
                                  <p:childTnLst>
                                    <p:set>
                                      <p:cBhvr>
                                        <p:cTn id="10" dur="indefinite" fill="hold"/>
                                        <p:tgtEl>
                                          <p:spTgt spid="434"/>
                                        </p:tgtEl>
                                        <p:attrNameLst>
                                          <p:attrName>style.visibility</p:attrName>
                                        </p:attrNameLst>
                                      </p:cBhvr>
                                      <p:to>
                                        <p:strVal val="visible"/>
                                      </p:to>
                                    </p:set>
                                    <p:anim calcmode="lin" valueType="num">
                                      <p:cBhvr>
                                        <p:cTn id="11" dur="2000" fill="hold"/>
                                        <p:tgtEl>
                                          <p:spTgt spid="434"/>
                                        </p:tgtEl>
                                        <p:attrNameLst>
                                          <p:attrName>ppt_x</p:attrName>
                                        </p:attrNameLst>
                                      </p:cBhvr>
                                      <p:tavLst>
                                        <p:tav tm="0">
                                          <p:val>
                                            <p:strVal val="0-#ppt_w/2"/>
                                          </p:val>
                                        </p:tav>
                                        <p:tav tm="100000">
                                          <p:val>
                                            <p:strVal val="#ppt_x"/>
                                          </p:val>
                                        </p:tav>
                                      </p:tavLst>
                                    </p:anim>
                                    <p:anim calcmode="lin" valueType="num">
                                      <p:cBhvr>
                                        <p:cTn id="12" dur="20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type="lt">
                                    <p:tmAbs val="0"/>
                                  </p:iterate>
                                  <p:childTnLst>
                                    <p:set>
                                      <p:cBhvr>
                                        <p:cTn id="16" dur="indefinite" fill="hold"/>
                                        <p:tgtEl>
                                          <p:spTgt spid="428"/>
                                        </p:tgtEl>
                                        <p:attrNameLst>
                                          <p:attrName>style.visibility</p:attrName>
                                        </p:attrNameLst>
                                      </p:cBhvr>
                                      <p:to>
                                        <p:strVal val="visible"/>
                                      </p:to>
                                    </p:set>
                                    <p:anim calcmode="lin" valueType="num">
                                      <p:cBhvr>
                                        <p:cTn id="17" dur="2000" fill="hold"/>
                                        <p:tgtEl>
                                          <p:spTgt spid="428"/>
                                        </p:tgtEl>
                                        <p:attrNameLst>
                                          <p:attrName>ppt_x</p:attrName>
                                        </p:attrNameLst>
                                      </p:cBhvr>
                                      <p:tavLst>
                                        <p:tav tm="0">
                                          <p:val>
                                            <p:strVal val="0-#ppt_w/2"/>
                                          </p:val>
                                        </p:tav>
                                        <p:tav tm="100000">
                                          <p:val>
                                            <p:strVal val="#ppt_x"/>
                                          </p:val>
                                        </p:tav>
                                      </p:tavLst>
                                    </p:anim>
                                    <p:anim calcmode="lin" valueType="num">
                                      <p:cBhvr>
                                        <p:cTn id="18" dur="2000" fill="hold"/>
                                        <p:tgtEl>
                                          <p:spTgt spid="4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type="el">
                                    <p:tmAbs val="0"/>
                                  </p:iterate>
                                  <p:childTnLst>
                                    <p:set>
                                      <p:cBhvr>
                                        <p:cTn id="22" dur="indefinite" fill="hold"/>
                                        <p:tgtEl>
                                          <p:spTgt spid="4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5" nodeType="clickEffect">
                                  <p:stCondLst>
                                    <p:cond delay="0"/>
                                  </p:stCondLst>
                                  <p:iterate type="el">
                                    <p:tmAbs val="0"/>
                                  </p:iterate>
                                  <p:childTnLst>
                                    <p:set>
                                      <p:cBhvr>
                                        <p:cTn id="26" dur="indefinite" fill="hold"/>
                                        <p:tgtEl>
                                          <p:spTgt spid="4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2" fill="hold" grpId="6" nodeType="clickEffect">
                                  <p:stCondLst>
                                    <p:cond delay="0"/>
                                  </p:stCondLst>
                                  <p:iterate type="lt">
                                    <p:tmAbs val="0"/>
                                  </p:iterate>
                                  <p:childTnLst>
                                    <p:anim calcmode="lin" valueType="num">
                                      <p:cBhvr>
                                        <p:cTn id="30" dur="1000" fill="hold"/>
                                        <p:tgtEl>
                                          <p:spTgt spid="434"/>
                                        </p:tgtEl>
                                        <p:attrNameLst>
                                          <p:attrName>ppt_x</p:attrName>
                                        </p:attrNameLst>
                                      </p:cBhvr>
                                      <p:tavLst>
                                        <p:tav tm="0">
                                          <p:val>
                                            <p:strVal val="ppt_x"/>
                                          </p:val>
                                        </p:tav>
                                        <p:tav tm="100000">
                                          <p:val>
                                            <p:strVal val="1+ppt_w/2"/>
                                          </p:val>
                                        </p:tav>
                                      </p:tavLst>
                                    </p:anim>
                                    <p:anim calcmode="lin" valueType="num">
                                      <p:cBhvr>
                                        <p:cTn id="31" dur="1000" fill="hold"/>
                                        <p:tgtEl>
                                          <p:spTgt spid="434"/>
                                        </p:tgtEl>
                                        <p:attrNameLst>
                                          <p:attrName>ppt_y</p:attrName>
                                        </p:attrNameLst>
                                      </p:cBhvr>
                                      <p:tavLst>
                                        <p:tav tm="0">
                                          <p:val>
                                            <p:strVal val="ppt_y"/>
                                          </p:val>
                                        </p:tav>
                                        <p:tav tm="100000">
                                          <p:val>
                                            <p:strVal val="ppt_y"/>
                                          </p:val>
                                        </p:tav>
                                      </p:tavLst>
                                    </p:anim>
                                    <p:set>
                                      <p:cBhvr>
                                        <p:cTn id="32" dur="indefinite" fill="hold">
                                          <p:stCondLst>
                                            <p:cond delay="999"/>
                                          </p:stCondLst>
                                        </p:cTn>
                                        <p:tgtEl>
                                          <p:spTgt spid="4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2" fill="hold" grpId="7" nodeType="clickEffect">
                                  <p:stCondLst>
                                    <p:cond delay="0"/>
                                  </p:stCondLst>
                                  <p:iterate type="lt">
                                    <p:tmAbs val="0"/>
                                  </p:iterate>
                                  <p:childTnLst>
                                    <p:anim calcmode="lin" valueType="num">
                                      <p:cBhvr>
                                        <p:cTn id="36" dur="1000" fill="hold"/>
                                        <p:tgtEl>
                                          <p:spTgt spid="428"/>
                                        </p:tgtEl>
                                        <p:attrNameLst>
                                          <p:attrName>ppt_x</p:attrName>
                                        </p:attrNameLst>
                                      </p:cBhvr>
                                      <p:tavLst>
                                        <p:tav tm="0">
                                          <p:val>
                                            <p:strVal val="ppt_x"/>
                                          </p:val>
                                        </p:tav>
                                        <p:tav tm="100000">
                                          <p:val>
                                            <p:strVal val="1+ppt_w/2"/>
                                          </p:val>
                                        </p:tav>
                                      </p:tavLst>
                                    </p:anim>
                                    <p:anim calcmode="lin" valueType="num">
                                      <p:cBhvr>
                                        <p:cTn id="37" dur="1000" fill="hold"/>
                                        <p:tgtEl>
                                          <p:spTgt spid="428"/>
                                        </p:tgtEl>
                                        <p:attrNameLst>
                                          <p:attrName>ppt_y</p:attrName>
                                        </p:attrNameLst>
                                      </p:cBhvr>
                                      <p:tavLst>
                                        <p:tav tm="0">
                                          <p:val>
                                            <p:strVal val="ppt_y"/>
                                          </p:val>
                                        </p:tav>
                                        <p:tav tm="100000">
                                          <p:val>
                                            <p:strVal val="ppt_y"/>
                                          </p:val>
                                        </p:tav>
                                      </p:tavLst>
                                    </p:anim>
                                    <p:set>
                                      <p:cBhvr>
                                        <p:cTn id="38" dur="indefinite" fill="hold">
                                          <p:stCondLst>
                                            <p:cond delay="999"/>
                                          </p:stCondLst>
                                        </p:cTn>
                                        <p:tgtEl>
                                          <p:spTgt spid="4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8" nodeType="clickEffect">
                                  <p:stCondLst>
                                    <p:cond delay="0"/>
                                  </p:stCondLst>
                                  <p:iterate type="el">
                                    <p:tmAbs val="0"/>
                                  </p:iterate>
                                  <p:childTnLst>
                                    <p:set>
                                      <p:cBhvr>
                                        <p:cTn id="42" dur="indefinite" fill="hold"/>
                                        <p:tgtEl>
                                          <p:spTgt spid="4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xit" presetSubtype="2" fill="hold" grpId="9" nodeType="clickEffect">
                                  <p:stCondLst>
                                    <p:cond delay="0"/>
                                  </p:stCondLst>
                                  <p:iterate type="lt">
                                    <p:tmAbs val="0"/>
                                  </p:iterate>
                                  <p:childTnLst>
                                    <p:anim calcmode="lin" valueType="num">
                                      <p:cBhvr>
                                        <p:cTn id="46" dur="1000" fill="hold"/>
                                        <p:tgtEl>
                                          <p:spTgt spid="437"/>
                                        </p:tgtEl>
                                        <p:attrNameLst>
                                          <p:attrName>ppt_x</p:attrName>
                                        </p:attrNameLst>
                                      </p:cBhvr>
                                      <p:tavLst>
                                        <p:tav tm="0">
                                          <p:val>
                                            <p:strVal val="ppt_x"/>
                                          </p:val>
                                        </p:tav>
                                        <p:tav tm="100000">
                                          <p:val>
                                            <p:strVal val="1+ppt_w/2"/>
                                          </p:val>
                                        </p:tav>
                                      </p:tavLst>
                                    </p:anim>
                                    <p:anim calcmode="lin" valueType="num">
                                      <p:cBhvr>
                                        <p:cTn id="47" dur="1000" fill="hold"/>
                                        <p:tgtEl>
                                          <p:spTgt spid="437"/>
                                        </p:tgtEl>
                                        <p:attrNameLst>
                                          <p:attrName>ppt_y</p:attrName>
                                        </p:attrNameLst>
                                      </p:cBhvr>
                                      <p:tavLst>
                                        <p:tav tm="0">
                                          <p:val>
                                            <p:strVal val="ppt_y"/>
                                          </p:val>
                                        </p:tav>
                                        <p:tav tm="100000">
                                          <p:val>
                                            <p:strVal val="ppt_y"/>
                                          </p:val>
                                        </p:tav>
                                      </p:tavLst>
                                    </p:anim>
                                    <p:set>
                                      <p:cBhvr>
                                        <p:cTn id="48" dur="indefinite" fill="hold">
                                          <p:stCondLst>
                                            <p:cond delay="999"/>
                                          </p:stCondLst>
                                        </p:cTn>
                                        <p:tgtEl>
                                          <p:spTgt spid="4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0" nodeType="clickEffect">
                                  <p:stCondLst>
                                    <p:cond delay="0"/>
                                  </p:stCondLst>
                                  <p:iterate type="el">
                                    <p:tmAbs val="0"/>
                                  </p:iterate>
                                  <p:childTnLst>
                                    <p:set>
                                      <p:cBhvr>
                                        <p:cTn id="52" dur="indefinite" fill="hold"/>
                                        <p:tgtEl>
                                          <p:spTgt spid="4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11" nodeType="clickEffect">
                                  <p:stCondLst>
                                    <p:cond delay="0"/>
                                  </p:stCondLst>
                                  <p:iterate type="lt">
                                    <p:tmAbs val="0"/>
                                  </p:iterate>
                                  <p:childTnLst>
                                    <p:set>
                                      <p:cBhvr>
                                        <p:cTn id="56" dur="indefinite" fill="hold"/>
                                        <p:tgtEl>
                                          <p:spTgt spid="439"/>
                                        </p:tgtEl>
                                        <p:attrNameLst>
                                          <p:attrName>style.visibility</p:attrName>
                                        </p:attrNameLst>
                                      </p:cBhvr>
                                      <p:to>
                                        <p:strVal val="visible"/>
                                      </p:to>
                                    </p:set>
                                    <p:anim calcmode="lin" valueType="num">
                                      <p:cBhvr>
                                        <p:cTn id="57" dur="1000" fill="hold"/>
                                        <p:tgtEl>
                                          <p:spTgt spid="439"/>
                                        </p:tgtEl>
                                        <p:attrNameLst>
                                          <p:attrName>ppt_x</p:attrName>
                                        </p:attrNameLst>
                                      </p:cBhvr>
                                      <p:tavLst>
                                        <p:tav tm="0">
                                          <p:val>
                                            <p:strVal val="0-#ppt_w/2"/>
                                          </p:val>
                                        </p:tav>
                                        <p:tav tm="100000">
                                          <p:val>
                                            <p:strVal val="#ppt_x"/>
                                          </p:val>
                                        </p:tav>
                                      </p:tavLst>
                                    </p:anim>
                                    <p:anim calcmode="lin" valueType="num">
                                      <p:cBhvr>
                                        <p:cTn id="58" dur="1000" fill="hold"/>
                                        <p:tgtEl>
                                          <p:spTgt spid="43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12" nodeType="clickEffect">
                                  <p:stCondLst>
                                    <p:cond delay="0"/>
                                  </p:stCondLst>
                                  <p:iterate type="lt">
                                    <p:tmAbs val="0"/>
                                  </p:iterate>
                                  <p:childTnLst>
                                    <p:set>
                                      <p:cBhvr>
                                        <p:cTn id="62" dur="indefinite" fill="hold"/>
                                        <p:tgtEl>
                                          <p:spTgt spid="427"/>
                                        </p:tgtEl>
                                        <p:attrNameLst>
                                          <p:attrName>style.visibility</p:attrName>
                                        </p:attrNameLst>
                                      </p:cBhvr>
                                      <p:to>
                                        <p:strVal val="visible"/>
                                      </p:to>
                                    </p:set>
                                    <p:anim calcmode="lin" valueType="num">
                                      <p:cBhvr>
                                        <p:cTn id="63" dur="1000" fill="hold"/>
                                        <p:tgtEl>
                                          <p:spTgt spid="427"/>
                                        </p:tgtEl>
                                        <p:attrNameLst>
                                          <p:attrName>ppt_x</p:attrName>
                                        </p:attrNameLst>
                                      </p:cBhvr>
                                      <p:tavLst>
                                        <p:tav tm="0">
                                          <p:val>
                                            <p:strVal val="0-#ppt_w/2"/>
                                          </p:val>
                                        </p:tav>
                                        <p:tav tm="100000">
                                          <p:val>
                                            <p:strVal val="#ppt_x"/>
                                          </p:val>
                                        </p:tav>
                                      </p:tavLst>
                                    </p:anim>
                                    <p:anim calcmode="lin" valueType="num">
                                      <p:cBhvr>
                                        <p:cTn id="64" dur="1000" fill="hold"/>
                                        <p:tgtEl>
                                          <p:spTgt spid="427"/>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3" nodeType="clickEffect">
                                  <p:stCondLst>
                                    <p:cond delay="0"/>
                                  </p:stCondLst>
                                  <p:iterate type="el">
                                    <p:tmAbs val="0"/>
                                  </p:iterate>
                                  <p:childTnLst>
                                    <p:set>
                                      <p:cBhvr>
                                        <p:cTn id="68" dur="indefinite" fill="hold"/>
                                        <p:tgtEl>
                                          <p:spTgt spid="4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4" nodeType="clickEffect">
                                  <p:stCondLst>
                                    <p:cond delay="0"/>
                                  </p:stCondLst>
                                  <p:iterate type="el">
                                    <p:tmAbs val="0"/>
                                  </p:iterate>
                                  <p:childTnLst>
                                    <p:set>
                                      <p:cBhvr>
                                        <p:cTn id="72" dur="indefinite" fill="hold"/>
                                        <p:tgtEl>
                                          <p:spTgt spid="4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xit" presetSubtype="2" fill="hold" grpId="15" nodeType="clickEffect">
                                  <p:stCondLst>
                                    <p:cond delay="0"/>
                                  </p:stCondLst>
                                  <p:iterate type="lt">
                                    <p:tmAbs val="0"/>
                                  </p:iterate>
                                  <p:childTnLst>
                                    <p:anim calcmode="lin" valueType="num">
                                      <p:cBhvr>
                                        <p:cTn id="76" dur="1000" fill="hold"/>
                                        <p:tgtEl>
                                          <p:spTgt spid="439"/>
                                        </p:tgtEl>
                                        <p:attrNameLst>
                                          <p:attrName>ppt_x</p:attrName>
                                        </p:attrNameLst>
                                      </p:cBhvr>
                                      <p:tavLst>
                                        <p:tav tm="0">
                                          <p:val>
                                            <p:strVal val="ppt_x"/>
                                          </p:val>
                                        </p:tav>
                                        <p:tav tm="100000">
                                          <p:val>
                                            <p:strVal val="1+ppt_w/2"/>
                                          </p:val>
                                        </p:tav>
                                      </p:tavLst>
                                    </p:anim>
                                    <p:anim calcmode="lin" valueType="num">
                                      <p:cBhvr>
                                        <p:cTn id="77" dur="1000" fill="hold"/>
                                        <p:tgtEl>
                                          <p:spTgt spid="439"/>
                                        </p:tgtEl>
                                        <p:attrNameLst>
                                          <p:attrName>ppt_y</p:attrName>
                                        </p:attrNameLst>
                                      </p:cBhvr>
                                      <p:tavLst>
                                        <p:tav tm="0">
                                          <p:val>
                                            <p:strVal val="ppt_y"/>
                                          </p:val>
                                        </p:tav>
                                        <p:tav tm="100000">
                                          <p:val>
                                            <p:strVal val="ppt_y"/>
                                          </p:val>
                                        </p:tav>
                                      </p:tavLst>
                                    </p:anim>
                                    <p:set>
                                      <p:cBhvr>
                                        <p:cTn id="78" dur="indefinite" fill="hold">
                                          <p:stCondLst>
                                            <p:cond delay="999"/>
                                          </p:stCondLst>
                                        </p:cTn>
                                        <p:tgtEl>
                                          <p:spTgt spid="4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xit" presetSubtype="2" fill="hold" grpId="16" nodeType="clickEffect">
                                  <p:stCondLst>
                                    <p:cond delay="0"/>
                                  </p:stCondLst>
                                  <p:iterate type="lt">
                                    <p:tmAbs val="0"/>
                                  </p:iterate>
                                  <p:childTnLst>
                                    <p:anim calcmode="lin" valueType="num">
                                      <p:cBhvr>
                                        <p:cTn id="82" dur="1000" fill="hold"/>
                                        <p:tgtEl>
                                          <p:spTgt spid="427"/>
                                        </p:tgtEl>
                                        <p:attrNameLst>
                                          <p:attrName>ppt_x</p:attrName>
                                        </p:attrNameLst>
                                      </p:cBhvr>
                                      <p:tavLst>
                                        <p:tav tm="0">
                                          <p:val>
                                            <p:strVal val="ppt_x"/>
                                          </p:val>
                                        </p:tav>
                                        <p:tav tm="100000">
                                          <p:val>
                                            <p:strVal val="1+ppt_w/2"/>
                                          </p:val>
                                        </p:tav>
                                      </p:tavLst>
                                    </p:anim>
                                    <p:anim calcmode="lin" valueType="num">
                                      <p:cBhvr>
                                        <p:cTn id="83" dur="1000" fill="hold"/>
                                        <p:tgtEl>
                                          <p:spTgt spid="427"/>
                                        </p:tgtEl>
                                        <p:attrNameLst>
                                          <p:attrName>ppt_y</p:attrName>
                                        </p:attrNameLst>
                                      </p:cBhvr>
                                      <p:tavLst>
                                        <p:tav tm="0">
                                          <p:val>
                                            <p:strVal val="ppt_y"/>
                                          </p:val>
                                        </p:tav>
                                        <p:tav tm="100000">
                                          <p:val>
                                            <p:strVal val="ppt_y"/>
                                          </p:val>
                                        </p:tav>
                                      </p:tavLst>
                                    </p:anim>
                                    <p:set>
                                      <p:cBhvr>
                                        <p:cTn id="84" dur="indefinite" fill="hold">
                                          <p:stCondLst>
                                            <p:cond delay="999"/>
                                          </p:stCondLst>
                                        </p:cTn>
                                        <p:tgtEl>
                                          <p:spTgt spid="42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17" nodeType="clickEffect">
                                  <p:stCondLst>
                                    <p:cond delay="0"/>
                                  </p:stCondLst>
                                  <p:iterate type="lt">
                                    <p:tmAbs val="0"/>
                                  </p:iterate>
                                  <p:childTnLst>
                                    <p:set>
                                      <p:cBhvr>
                                        <p:cTn id="88" dur="indefinite" fill="hold"/>
                                        <p:tgtEl>
                                          <p:spTgt spid="442"/>
                                        </p:tgtEl>
                                        <p:attrNameLst>
                                          <p:attrName>style.visibility</p:attrName>
                                        </p:attrNameLst>
                                      </p:cBhvr>
                                      <p:to>
                                        <p:strVal val="visible"/>
                                      </p:to>
                                    </p:set>
                                    <p:anim calcmode="lin" valueType="num">
                                      <p:cBhvr>
                                        <p:cTn id="89" dur="1000" fill="hold"/>
                                        <p:tgtEl>
                                          <p:spTgt spid="442"/>
                                        </p:tgtEl>
                                        <p:attrNameLst>
                                          <p:attrName>ppt_x</p:attrName>
                                        </p:attrNameLst>
                                      </p:cBhvr>
                                      <p:tavLst>
                                        <p:tav tm="0">
                                          <p:val>
                                            <p:strVal val="0-#ppt_w/2"/>
                                          </p:val>
                                        </p:tav>
                                        <p:tav tm="100000">
                                          <p:val>
                                            <p:strVal val="#ppt_x"/>
                                          </p:val>
                                        </p:tav>
                                      </p:tavLst>
                                    </p:anim>
                                    <p:anim calcmode="lin" valueType="num">
                                      <p:cBhvr>
                                        <p:cTn id="90" dur="1000" fill="hold"/>
                                        <p:tgtEl>
                                          <p:spTgt spid="442"/>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18" nodeType="clickEffect">
                                  <p:stCondLst>
                                    <p:cond delay="0"/>
                                  </p:stCondLst>
                                  <p:iterate type="lt">
                                    <p:tmAbs val="0"/>
                                  </p:iterate>
                                  <p:childTnLst>
                                    <p:set>
                                      <p:cBhvr>
                                        <p:cTn id="94" dur="indefinite" fill="hold"/>
                                        <p:tgtEl>
                                          <p:spTgt spid="429"/>
                                        </p:tgtEl>
                                        <p:attrNameLst>
                                          <p:attrName>style.visibility</p:attrName>
                                        </p:attrNameLst>
                                      </p:cBhvr>
                                      <p:to>
                                        <p:strVal val="visible"/>
                                      </p:to>
                                    </p:set>
                                    <p:anim calcmode="lin" valueType="num">
                                      <p:cBhvr>
                                        <p:cTn id="95" dur="1000" fill="hold"/>
                                        <p:tgtEl>
                                          <p:spTgt spid="429"/>
                                        </p:tgtEl>
                                        <p:attrNameLst>
                                          <p:attrName>ppt_x</p:attrName>
                                        </p:attrNameLst>
                                      </p:cBhvr>
                                      <p:tavLst>
                                        <p:tav tm="0">
                                          <p:val>
                                            <p:strVal val="0-#ppt_w/2"/>
                                          </p:val>
                                        </p:tav>
                                        <p:tav tm="100000">
                                          <p:val>
                                            <p:strVal val="#ppt_x"/>
                                          </p:val>
                                        </p:tav>
                                      </p:tavLst>
                                    </p:anim>
                                    <p:anim calcmode="lin" valueType="num">
                                      <p:cBhvr>
                                        <p:cTn id="96" dur="1000" fill="hold"/>
                                        <p:tgtEl>
                                          <p:spTgt spid="429"/>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9" nodeType="clickEffect">
                                  <p:stCondLst>
                                    <p:cond delay="0"/>
                                  </p:stCondLst>
                                  <p:iterate type="el">
                                    <p:tmAbs val="0"/>
                                  </p:iterate>
                                  <p:childTnLst>
                                    <p:set>
                                      <p:cBhvr>
                                        <p:cTn id="100" dur="indefinite" fill="hold"/>
                                        <p:tgtEl>
                                          <p:spTgt spid="4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20" nodeType="clickEffect">
                                  <p:stCondLst>
                                    <p:cond delay="0"/>
                                  </p:stCondLst>
                                  <p:iterate type="el">
                                    <p:tmAbs val="0"/>
                                  </p:iterate>
                                  <p:childTnLst>
                                    <p:set>
                                      <p:cBhvr>
                                        <p:cTn id="104" dur="indefinite" fill="hold"/>
                                        <p:tgtEl>
                                          <p:spTgt spid="4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 presetClass="exit" presetSubtype="2" fill="hold" grpId="21" nodeType="clickEffect">
                                  <p:stCondLst>
                                    <p:cond delay="0"/>
                                  </p:stCondLst>
                                  <p:iterate type="lt">
                                    <p:tmAbs val="0"/>
                                  </p:iterate>
                                  <p:childTnLst>
                                    <p:anim calcmode="lin" valueType="num">
                                      <p:cBhvr>
                                        <p:cTn id="108" dur="1000" fill="hold"/>
                                        <p:tgtEl>
                                          <p:spTgt spid="442"/>
                                        </p:tgtEl>
                                        <p:attrNameLst>
                                          <p:attrName>ppt_x</p:attrName>
                                        </p:attrNameLst>
                                      </p:cBhvr>
                                      <p:tavLst>
                                        <p:tav tm="0">
                                          <p:val>
                                            <p:strVal val="ppt_x"/>
                                          </p:val>
                                        </p:tav>
                                        <p:tav tm="100000">
                                          <p:val>
                                            <p:strVal val="1+ppt_w/2"/>
                                          </p:val>
                                        </p:tav>
                                      </p:tavLst>
                                    </p:anim>
                                    <p:anim calcmode="lin" valueType="num">
                                      <p:cBhvr>
                                        <p:cTn id="109" dur="1000" fill="hold"/>
                                        <p:tgtEl>
                                          <p:spTgt spid="442"/>
                                        </p:tgtEl>
                                        <p:attrNameLst>
                                          <p:attrName>ppt_y</p:attrName>
                                        </p:attrNameLst>
                                      </p:cBhvr>
                                      <p:tavLst>
                                        <p:tav tm="0">
                                          <p:val>
                                            <p:strVal val="ppt_y"/>
                                          </p:val>
                                        </p:tav>
                                        <p:tav tm="100000">
                                          <p:val>
                                            <p:strVal val="ppt_y"/>
                                          </p:val>
                                        </p:tav>
                                      </p:tavLst>
                                    </p:anim>
                                    <p:set>
                                      <p:cBhvr>
                                        <p:cTn id="110" dur="indefinite" fill="hold">
                                          <p:stCondLst>
                                            <p:cond delay="999"/>
                                          </p:stCondLst>
                                        </p:cTn>
                                        <p:tgtEl>
                                          <p:spTgt spid="44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 presetClass="exit" presetSubtype="2" fill="hold" grpId="22" nodeType="clickEffect">
                                  <p:stCondLst>
                                    <p:cond delay="0"/>
                                  </p:stCondLst>
                                  <p:iterate type="lt">
                                    <p:tmAbs val="0"/>
                                  </p:iterate>
                                  <p:childTnLst>
                                    <p:anim calcmode="lin" valueType="num">
                                      <p:cBhvr>
                                        <p:cTn id="114" dur="1000" fill="hold"/>
                                        <p:tgtEl>
                                          <p:spTgt spid="429"/>
                                        </p:tgtEl>
                                        <p:attrNameLst>
                                          <p:attrName>ppt_x</p:attrName>
                                        </p:attrNameLst>
                                      </p:cBhvr>
                                      <p:tavLst>
                                        <p:tav tm="0">
                                          <p:val>
                                            <p:strVal val="ppt_x"/>
                                          </p:val>
                                        </p:tav>
                                        <p:tav tm="100000">
                                          <p:val>
                                            <p:strVal val="1+ppt_w/2"/>
                                          </p:val>
                                        </p:tav>
                                      </p:tavLst>
                                    </p:anim>
                                    <p:anim calcmode="lin" valueType="num">
                                      <p:cBhvr>
                                        <p:cTn id="115" dur="1000" fill="hold"/>
                                        <p:tgtEl>
                                          <p:spTgt spid="429"/>
                                        </p:tgtEl>
                                        <p:attrNameLst>
                                          <p:attrName>ppt_y</p:attrName>
                                        </p:attrNameLst>
                                      </p:cBhvr>
                                      <p:tavLst>
                                        <p:tav tm="0">
                                          <p:val>
                                            <p:strVal val="ppt_y"/>
                                          </p:val>
                                        </p:tav>
                                        <p:tav tm="100000">
                                          <p:val>
                                            <p:strVal val="ppt_y"/>
                                          </p:val>
                                        </p:tav>
                                      </p:tavLst>
                                    </p:anim>
                                    <p:set>
                                      <p:cBhvr>
                                        <p:cTn id="116" dur="indefinite" fill="hold">
                                          <p:stCondLst>
                                            <p:cond delay="999"/>
                                          </p:stCondLst>
                                        </p:cTn>
                                        <p:tgtEl>
                                          <p:spTgt spid="429"/>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8" fill="hold" grpId="23" nodeType="clickEffect">
                                  <p:stCondLst>
                                    <p:cond delay="0"/>
                                  </p:stCondLst>
                                  <p:iterate type="lt">
                                    <p:tmAbs val="0"/>
                                  </p:iterate>
                                  <p:childTnLst>
                                    <p:set>
                                      <p:cBhvr>
                                        <p:cTn id="120" dur="indefinite" fill="hold"/>
                                        <p:tgtEl>
                                          <p:spTgt spid="445"/>
                                        </p:tgtEl>
                                        <p:attrNameLst>
                                          <p:attrName>style.visibility</p:attrName>
                                        </p:attrNameLst>
                                      </p:cBhvr>
                                      <p:to>
                                        <p:strVal val="visible"/>
                                      </p:to>
                                    </p:set>
                                    <p:anim calcmode="lin" valueType="num">
                                      <p:cBhvr>
                                        <p:cTn id="121" dur="1000" fill="hold"/>
                                        <p:tgtEl>
                                          <p:spTgt spid="445"/>
                                        </p:tgtEl>
                                        <p:attrNameLst>
                                          <p:attrName>ppt_x</p:attrName>
                                        </p:attrNameLst>
                                      </p:cBhvr>
                                      <p:tavLst>
                                        <p:tav tm="0">
                                          <p:val>
                                            <p:strVal val="0-#ppt_w/2"/>
                                          </p:val>
                                        </p:tav>
                                        <p:tav tm="100000">
                                          <p:val>
                                            <p:strVal val="#ppt_x"/>
                                          </p:val>
                                        </p:tav>
                                      </p:tavLst>
                                    </p:anim>
                                    <p:anim calcmode="lin" valueType="num">
                                      <p:cBhvr>
                                        <p:cTn id="122" dur="1000" fill="hold"/>
                                        <p:tgtEl>
                                          <p:spTgt spid="445"/>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grpId="24" nodeType="clickEffect">
                                  <p:stCondLst>
                                    <p:cond delay="0"/>
                                  </p:stCondLst>
                                  <p:iterate type="lt">
                                    <p:tmAbs val="0"/>
                                  </p:iterate>
                                  <p:childTnLst>
                                    <p:set>
                                      <p:cBhvr>
                                        <p:cTn id="126" dur="indefinite" fill="hold"/>
                                        <p:tgtEl>
                                          <p:spTgt spid="430"/>
                                        </p:tgtEl>
                                        <p:attrNameLst>
                                          <p:attrName>style.visibility</p:attrName>
                                        </p:attrNameLst>
                                      </p:cBhvr>
                                      <p:to>
                                        <p:strVal val="visible"/>
                                      </p:to>
                                    </p:set>
                                    <p:anim calcmode="lin" valueType="num">
                                      <p:cBhvr>
                                        <p:cTn id="127" dur="1000" fill="hold"/>
                                        <p:tgtEl>
                                          <p:spTgt spid="430"/>
                                        </p:tgtEl>
                                        <p:attrNameLst>
                                          <p:attrName>ppt_x</p:attrName>
                                        </p:attrNameLst>
                                      </p:cBhvr>
                                      <p:tavLst>
                                        <p:tav tm="0">
                                          <p:val>
                                            <p:strVal val="0-#ppt_w/2"/>
                                          </p:val>
                                        </p:tav>
                                        <p:tav tm="100000">
                                          <p:val>
                                            <p:strVal val="#ppt_x"/>
                                          </p:val>
                                        </p:tav>
                                      </p:tavLst>
                                    </p:anim>
                                    <p:anim calcmode="lin" valueType="num">
                                      <p:cBhvr>
                                        <p:cTn id="128" dur="1000" fill="hold"/>
                                        <p:tgtEl>
                                          <p:spTgt spid="430"/>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xit" presetSubtype="2" fill="hold" grpId="25" nodeType="clickEffect">
                                  <p:stCondLst>
                                    <p:cond delay="0"/>
                                  </p:stCondLst>
                                  <p:iterate type="lt">
                                    <p:tmAbs val="0"/>
                                  </p:iterate>
                                  <p:childTnLst>
                                    <p:anim calcmode="lin" valueType="num">
                                      <p:cBhvr>
                                        <p:cTn id="132" dur="1000" fill="hold"/>
                                        <p:tgtEl>
                                          <p:spTgt spid="445"/>
                                        </p:tgtEl>
                                        <p:attrNameLst>
                                          <p:attrName>ppt_x</p:attrName>
                                        </p:attrNameLst>
                                      </p:cBhvr>
                                      <p:tavLst>
                                        <p:tav tm="0">
                                          <p:val>
                                            <p:strVal val="ppt_x"/>
                                          </p:val>
                                        </p:tav>
                                        <p:tav tm="100000">
                                          <p:val>
                                            <p:strVal val="1+ppt_w/2"/>
                                          </p:val>
                                        </p:tav>
                                      </p:tavLst>
                                    </p:anim>
                                    <p:anim calcmode="lin" valueType="num">
                                      <p:cBhvr>
                                        <p:cTn id="133" dur="1000" fill="hold"/>
                                        <p:tgtEl>
                                          <p:spTgt spid="445"/>
                                        </p:tgtEl>
                                        <p:attrNameLst>
                                          <p:attrName>ppt_y</p:attrName>
                                        </p:attrNameLst>
                                      </p:cBhvr>
                                      <p:tavLst>
                                        <p:tav tm="0">
                                          <p:val>
                                            <p:strVal val="ppt_y"/>
                                          </p:val>
                                        </p:tav>
                                        <p:tav tm="100000">
                                          <p:val>
                                            <p:strVal val="ppt_y"/>
                                          </p:val>
                                        </p:tav>
                                      </p:tavLst>
                                    </p:anim>
                                    <p:set>
                                      <p:cBhvr>
                                        <p:cTn id="134" dur="indefinite" fill="hold">
                                          <p:stCondLst>
                                            <p:cond delay="999"/>
                                          </p:stCondLst>
                                        </p:cTn>
                                        <p:tgtEl>
                                          <p:spTgt spid="445"/>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grpId="26" nodeType="clickEffect">
                                  <p:stCondLst>
                                    <p:cond delay="0"/>
                                  </p:stCondLst>
                                  <p:iterate type="lt">
                                    <p:tmAbs val="0"/>
                                  </p:iterate>
                                  <p:childTnLst>
                                    <p:set>
                                      <p:cBhvr>
                                        <p:cTn id="138" dur="indefinite" fill="hold"/>
                                        <p:tgtEl>
                                          <p:spTgt spid="447"/>
                                        </p:tgtEl>
                                        <p:attrNameLst>
                                          <p:attrName>style.visibility</p:attrName>
                                        </p:attrNameLst>
                                      </p:cBhvr>
                                      <p:to>
                                        <p:strVal val="visible"/>
                                      </p:to>
                                    </p:set>
                                    <p:anim calcmode="lin" valueType="num">
                                      <p:cBhvr>
                                        <p:cTn id="139" dur="1000" fill="hold"/>
                                        <p:tgtEl>
                                          <p:spTgt spid="447"/>
                                        </p:tgtEl>
                                        <p:attrNameLst>
                                          <p:attrName>ppt_x</p:attrName>
                                        </p:attrNameLst>
                                      </p:cBhvr>
                                      <p:tavLst>
                                        <p:tav tm="0">
                                          <p:val>
                                            <p:strVal val="0-#ppt_w/2"/>
                                          </p:val>
                                        </p:tav>
                                        <p:tav tm="100000">
                                          <p:val>
                                            <p:strVal val="#ppt_x"/>
                                          </p:val>
                                        </p:tav>
                                      </p:tavLst>
                                    </p:anim>
                                    <p:anim calcmode="lin" valueType="num">
                                      <p:cBhvr>
                                        <p:cTn id="140" dur="1000" fill="hold"/>
                                        <p:tgtEl>
                                          <p:spTgt spid="447"/>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grpId="27" nodeType="clickEffect">
                                  <p:stCondLst>
                                    <p:cond delay="0"/>
                                  </p:stCondLst>
                                  <p:iterate type="lt">
                                    <p:tmAbs val="0"/>
                                  </p:iterate>
                                  <p:childTnLst>
                                    <p:set>
                                      <p:cBhvr>
                                        <p:cTn id="144" dur="indefinite" fill="hold"/>
                                        <p:tgtEl>
                                          <p:spTgt spid="446"/>
                                        </p:tgtEl>
                                        <p:attrNameLst>
                                          <p:attrName>style.visibility</p:attrName>
                                        </p:attrNameLst>
                                      </p:cBhvr>
                                      <p:to>
                                        <p:strVal val="visible"/>
                                      </p:to>
                                    </p:set>
                                    <p:anim calcmode="lin" valueType="num">
                                      <p:cBhvr>
                                        <p:cTn id="145" dur="1000" fill="hold"/>
                                        <p:tgtEl>
                                          <p:spTgt spid="446"/>
                                        </p:tgtEl>
                                        <p:attrNameLst>
                                          <p:attrName>ppt_x</p:attrName>
                                        </p:attrNameLst>
                                      </p:cBhvr>
                                      <p:tavLst>
                                        <p:tav tm="0">
                                          <p:val>
                                            <p:strVal val="0-#ppt_w/2"/>
                                          </p:val>
                                        </p:tav>
                                        <p:tav tm="100000">
                                          <p:val>
                                            <p:strVal val="#ppt_x"/>
                                          </p:val>
                                        </p:tav>
                                      </p:tavLst>
                                    </p:anim>
                                    <p:anim calcmode="lin" valueType="num">
                                      <p:cBhvr>
                                        <p:cTn id="146" dur="1000" fill="hold"/>
                                        <p:tgtEl>
                                          <p:spTgt spid="446"/>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28" nodeType="clickEffect">
                                  <p:stCondLst>
                                    <p:cond delay="0"/>
                                  </p:stCondLst>
                                  <p:iterate type="lt">
                                    <p:tmAbs val="0"/>
                                  </p:iterate>
                                  <p:childTnLst>
                                    <p:set>
                                      <p:cBhvr>
                                        <p:cTn id="150" dur="indefinite" fill="hold"/>
                                        <p:tgtEl>
                                          <p:spTgt spid="454"/>
                                        </p:tgtEl>
                                        <p:attrNameLst>
                                          <p:attrName>style.visibility</p:attrName>
                                        </p:attrNameLst>
                                      </p:cBhvr>
                                      <p:to>
                                        <p:strVal val="visible"/>
                                      </p:to>
                                    </p:set>
                                    <p:anim calcmode="lin" valueType="num">
                                      <p:cBhvr>
                                        <p:cTn id="151" dur="1000" fill="hold"/>
                                        <p:tgtEl>
                                          <p:spTgt spid="454"/>
                                        </p:tgtEl>
                                        <p:attrNameLst>
                                          <p:attrName>ppt_x</p:attrName>
                                        </p:attrNameLst>
                                      </p:cBhvr>
                                      <p:tavLst>
                                        <p:tav tm="0">
                                          <p:val>
                                            <p:strVal val="0-#ppt_w/2"/>
                                          </p:val>
                                        </p:tav>
                                        <p:tav tm="100000">
                                          <p:val>
                                            <p:strVal val="#ppt_x"/>
                                          </p:val>
                                        </p:tav>
                                      </p:tavLst>
                                    </p:anim>
                                    <p:anim calcmode="lin" valueType="num">
                                      <p:cBhvr>
                                        <p:cTn id="152"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29" nodeType="clickEffect">
                                  <p:stCondLst>
                                    <p:cond delay="0"/>
                                  </p:stCondLst>
                                  <p:iterate type="el">
                                    <p:tmAbs val="0"/>
                                  </p:iterate>
                                  <p:childTnLst>
                                    <p:set>
                                      <p:cBhvr>
                                        <p:cTn id="156" dur="indefinite" fill="hold"/>
                                        <p:tgtEl>
                                          <p:spTgt spid="44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30" nodeType="clickEffect">
                                  <p:stCondLst>
                                    <p:cond delay="0"/>
                                  </p:stCondLst>
                                  <p:iterate type="el">
                                    <p:tmAbs val="0"/>
                                  </p:iterate>
                                  <p:childTnLst>
                                    <p:set>
                                      <p:cBhvr>
                                        <p:cTn id="160" dur="indefinite" fill="hold"/>
                                        <p:tgtEl>
                                          <p:spTgt spid="449"/>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 presetClass="exit" presetSubtype="2" fill="hold" grpId="31" nodeType="clickEffect">
                                  <p:stCondLst>
                                    <p:cond delay="0"/>
                                  </p:stCondLst>
                                  <p:iterate type="lt">
                                    <p:tmAbs val="0"/>
                                  </p:iterate>
                                  <p:childTnLst>
                                    <p:anim calcmode="lin" valueType="num">
                                      <p:cBhvr>
                                        <p:cTn id="164" dur="1000" fill="hold"/>
                                        <p:tgtEl>
                                          <p:spTgt spid="430"/>
                                        </p:tgtEl>
                                        <p:attrNameLst>
                                          <p:attrName>ppt_x</p:attrName>
                                        </p:attrNameLst>
                                      </p:cBhvr>
                                      <p:tavLst>
                                        <p:tav tm="0">
                                          <p:val>
                                            <p:strVal val="ppt_x"/>
                                          </p:val>
                                        </p:tav>
                                        <p:tav tm="100000">
                                          <p:val>
                                            <p:strVal val="1+ppt_w/2"/>
                                          </p:val>
                                        </p:tav>
                                      </p:tavLst>
                                    </p:anim>
                                    <p:anim calcmode="lin" valueType="num">
                                      <p:cBhvr>
                                        <p:cTn id="165" dur="1000" fill="hold"/>
                                        <p:tgtEl>
                                          <p:spTgt spid="430"/>
                                        </p:tgtEl>
                                        <p:attrNameLst>
                                          <p:attrName>ppt_y</p:attrName>
                                        </p:attrNameLst>
                                      </p:cBhvr>
                                      <p:tavLst>
                                        <p:tav tm="0">
                                          <p:val>
                                            <p:strVal val="ppt_y"/>
                                          </p:val>
                                        </p:tav>
                                        <p:tav tm="100000">
                                          <p:val>
                                            <p:strVal val="ppt_y"/>
                                          </p:val>
                                        </p:tav>
                                      </p:tavLst>
                                    </p:anim>
                                    <p:set>
                                      <p:cBhvr>
                                        <p:cTn id="166" dur="indefinite" fill="hold">
                                          <p:stCondLst>
                                            <p:cond delay="999"/>
                                          </p:stCondLst>
                                        </p:cTn>
                                        <p:tgtEl>
                                          <p:spTgt spid="430"/>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 presetClass="exit" presetSubtype="2" fill="hold" grpId="32" nodeType="clickEffect">
                                  <p:stCondLst>
                                    <p:cond delay="0"/>
                                  </p:stCondLst>
                                  <p:iterate type="lt">
                                    <p:tmAbs val="0"/>
                                  </p:iterate>
                                  <p:childTnLst>
                                    <p:anim calcmode="lin" valueType="num">
                                      <p:cBhvr>
                                        <p:cTn id="170" dur="1000" fill="hold"/>
                                        <p:tgtEl>
                                          <p:spTgt spid="454"/>
                                        </p:tgtEl>
                                        <p:attrNameLst>
                                          <p:attrName>ppt_x</p:attrName>
                                        </p:attrNameLst>
                                      </p:cBhvr>
                                      <p:tavLst>
                                        <p:tav tm="0">
                                          <p:val>
                                            <p:strVal val="ppt_x"/>
                                          </p:val>
                                        </p:tav>
                                        <p:tav tm="100000">
                                          <p:val>
                                            <p:strVal val="1+ppt_w/2"/>
                                          </p:val>
                                        </p:tav>
                                      </p:tavLst>
                                    </p:anim>
                                    <p:anim calcmode="lin" valueType="num">
                                      <p:cBhvr>
                                        <p:cTn id="171" dur="1000" fill="hold"/>
                                        <p:tgtEl>
                                          <p:spTgt spid="454"/>
                                        </p:tgtEl>
                                        <p:attrNameLst>
                                          <p:attrName>ppt_y</p:attrName>
                                        </p:attrNameLst>
                                      </p:cBhvr>
                                      <p:tavLst>
                                        <p:tav tm="0">
                                          <p:val>
                                            <p:strVal val="ppt_y"/>
                                          </p:val>
                                        </p:tav>
                                        <p:tav tm="100000">
                                          <p:val>
                                            <p:strVal val="ppt_y"/>
                                          </p:val>
                                        </p:tav>
                                      </p:tavLst>
                                    </p:anim>
                                    <p:set>
                                      <p:cBhvr>
                                        <p:cTn id="172" dur="indefinite" fill="hold">
                                          <p:stCondLst>
                                            <p:cond delay="999"/>
                                          </p:stCondLst>
                                        </p:cTn>
                                        <p:tgtEl>
                                          <p:spTgt spid="454"/>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33" nodeType="clickEffect">
                                  <p:stCondLst>
                                    <p:cond delay="0"/>
                                  </p:stCondLst>
                                  <p:iterate type="el">
                                    <p:tmAbs val="0"/>
                                  </p:iterate>
                                  <p:childTnLst>
                                    <p:set>
                                      <p:cBhvr>
                                        <p:cTn id="176" dur="indefinite" fill="hold"/>
                                        <p:tgtEl>
                                          <p:spTgt spid="45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34" nodeType="clickEffect">
                                  <p:stCondLst>
                                    <p:cond delay="0"/>
                                  </p:stCondLst>
                                  <p:iterate type="el">
                                    <p:tmAbs val="0"/>
                                  </p:iterate>
                                  <p:childTnLst>
                                    <p:set>
                                      <p:cBhvr>
                                        <p:cTn id="180" dur="indefinite" fill="hold"/>
                                        <p:tgtEl>
                                          <p:spTgt spid="45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35" nodeType="clickEffect">
                                  <p:stCondLst>
                                    <p:cond delay="0"/>
                                  </p:stCondLst>
                                  <p:iterate type="el">
                                    <p:tmAbs val="0"/>
                                  </p:iterate>
                                  <p:childTnLst>
                                    <p:set>
                                      <p:cBhvr>
                                        <p:cTn id="184" dur="indefinite" fill="hold"/>
                                        <p:tgtEl>
                                          <p:spTgt spid="450"/>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2" presetClass="exit" presetSubtype="2" fill="hold" grpId="36" nodeType="clickEffect">
                                  <p:stCondLst>
                                    <p:cond delay="0"/>
                                  </p:stCondLst>
                                  <p:iterate type="lt">
                                    <p:tmAbs val="0"/>
                                  </p:iterate>
                                  <p:childTnLst>
                                    <p:anim calcmode="lin" valueType="num">
                                      <p:cBhvr>
                                        <p:cTn id="188" dur="1000" fill="hold"/>
                                        <p:tgtEl>
                                          <p:spTgt spid="455"/>
                                        </p:tgtEl>
                                        <p:attrNameLst>
                                          <p:attrName>ppt_x</p:attrName>
                                        </p:attrNameLst>
                                      </p:cBhvr>
                                      <p:tavLst>
                                        <p:tav tm="0">
                                          <p:val>
                                            <p:strVal val="ppt_x"/>
                                          </p:val>
                                        </p:tav>
                                        <p:tav tm="100000">
                                          <p:val>
                                            <p:strVal val="1+ppt_w/2"/>
                                          </p:val>
                                        </p:tav>
                                      </p:tavLst>
                                    </p:anim>
                                    <p:anim calcmode="lin" valueType="num">
                                      <p:cBhvr>
                                        <p:cTn id="189" dur="1000" fill="hold"/>
                                        <p:tgtEl>
                                          <p:spTgt spid="455"/>
                                        </p:tgtEl>
                                        <p:attrNameLst>
                                          <p:attrName>ppt_y</p:attrName>
                                        </p:attrNameLst>
                                      </p:cBhvr>
                                      <p:tavLst>
                                        <p:tav tm="0">
                                          <p:val>
                                            <p:strVal val="ppt_y"/>
                                          </p:val>
                                        </p:tav>
                                        <p:tav tm="100000">
                                          <p:val>
                                            <p:strVal val="ppt_y"/>
                                          </p:val>
                                        </p:tav>
                                      </p:tavLst>
                                    </p:anim>
                                    <p:set>
                                      <p:cBhvr>
                                        <p:cTn id="190" dur="indefinite" fill="hold">
                                          <p:stCondLst>
                                            <p:cond delay="999"/>
                                          </p:stCondLst>
                                        </p:cTn>
                                        <p:tgtEl>
                                          <p:spTgt spid="4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37" nodeType="clickEffect">
                                  <p:stCondLst>
                                    <p:cond delay="0"/>
                                  </p:stCondLst>
                                  <p:iterate type="el">
                                    <p:tmAbs val="0"/>
                                  </p:iterate>
                                  <p:childTnLst>
                                    <p:set>
                                      <p:cBhvr>
                                        <p:cTn id="194" dur="indefinite" fill="hold"/>
                                        <p:tgtEl>
                                          <p:spTgt spid="45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38" nodeType="clickEffect">
                                  <p:stCondLst>
                                    <p:cond delay="0"/>
                                  </p:stCondLst>
                                  <p:iterate type="el">
                                    <p:tmAbs val="0"/>
                                  </p:iterate>
                                  <p:childTnLst>
                                    <p:set>
                                      <p:cBhvr>
                                        <p:cTn id="198" dur="indefinite" fill="hold"/>
                                        <p:tgtEl>
                                          <p:spTgt spid="45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39" nodeType="clickEffect">
                                  <p:stCondLst>
                                    <p:cond delay="0"/>
                                  </p:stCondLst>
                                  <p:iterate type="el">
                                    <p:tmAbs val="0"/>
                                  </p:iterate>
                                  <p:childTnLst>
                                    <p:set>
                                      <p:cBhvr>
                                        <p:cTn id="202" dur="indefinite" fill="hold"/>
                                        <p:tgtEl>
                                          <p:spTgt spid="45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2" presetClass="exit" presetSubtype="2" fill="hold" grpId="40" nodeType="clickEffect">
                                  <p:stCondLst>
                                    <p:cond delay="0"/>
                                  </p:stCondLst>
                                  <p:iterate type="lt">
                                    <p:tmAbs val="0"/>
                                  </p:iterate>
                                  <p:childTnLst>
                                    <p:anim calcmode="lin" valueType="num">
                                      <p:cBhvr>
                                        <p:cTn id="206" dur="1000" fill="hold"/>
                                        <p:tgtEl>
                                          <p:spTgt spid="456"/>
                                        </p:tgtEl>
                                        <p:attrNameLst>
                                          <p:attrName>ppt_x</p:attrName>
                                        </p:attrNameLst>
                                      </p:cBhvr>
                                      <p:tavLst>
                                        <p:tav tm="0">
                                          <p:val>
                                            <p:strVal val="ppt_x"/>
                                          </p:val>
                                        </p:tav>
                                        <p:tav tm="100000">
                                          <p:val>
                                            <p:strVal val="1+ppt_w/2"/>
                                          </p:val>
                                        </p:tav>
                                      </p:tavLst>
                                    </p:anim>
                                    <p:anim calcmode="lin" valueType="num">
                                      <p:cBhvr>
                                        <p:cTn id="207" dur="1000" fill="hold"/>
                                        <p:tgtEl>
                                          <p:spTgt spid="456"/>
                                        </p:tgtEl>
                                        <p:attrNameLst>
                                          <p:attrName>ppt_y</p:attrName>
                                        </p:attrNameLst>
                                      </p:cBhvr>
                                      <p:tavLst>
                                        <p:tav tm="0">
                                          <p:val>
                                            <p:strVal val="ppt_y"/>
                                          </p:val>
                                        </p:tav>
                                        <p:tav tm="100000">
                                          <p:val>
                                            <p:strVal val="ppt_y"/>
                                          </p:val>
                                        </p:tav>
                                      </p:tavLst>
                                    </p:anim>
                                    <p:set>
                                      <p:cBhvr>
                                        <p:cTn id="208" dur="indefinite" fill="hold">
                                          <p:stCondLst>
                                            <p:cond delay="999"/>
                                          </p:stCondLst>
                                        </p:cTn>
                                        <p:tgtEl>
                                          <p:spTgt spid="456"/>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41" nodeType="clickEffect">
                                  <p:stCondLst>
                                    <p:cond delay="0"/>
                                  </p:stCondLst>
                                  <p:iterate type="el">
                                    <p:tmAbs val="0"/>
                                  </p:iterate>
                                  <p:childTnLst>
                                    <p:set>
                                      <p:cBhvr>
                                        <p:cTn id="212" dur="indefinite" fill="hold"/>
                                        <p:tgtEl>
                                          <p:spTgt spid="46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42" nodeType="clickEffect">
                                  <p:stCondLst>
                                    <p:cond delay="0"/>
                                  </p:stCondLst>
                                  <p:iterate type="el">
                                    <p:tmAbs val="0"/>
                                  </p:iterate>
                                  <p:childTnLst>
                                    <p:set>
                                      <p:cBhvr>
                                        <p:cTn id="216" dur="indefinite" fill="hold"/>
                                        <p:tgtEl>
                                          <p:spTgt spid="459"/>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43" nodeType="clickEffect">
                                  <p:stCondLst>
                                    <p:cond delay="0"/>
                                  </p:stCondLst>
                                  <p:iterate type="el">
                                    <p:tmAbs val="0"/>
                                  </p:iterate>
                                  <p:childTnLst>
                                    <p:set>
                                      <p:cBhvr>
                                        <p:cTn id="220" dur="indefinite" fill="hold"/>
                                        <p:tgtEl>
                                          <p:spTgt spid="46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 presetClass="entr" presetSubtype="1" fill="hold" grpId="44" nodeType="clickEffect">
                                  <p:stCondLst>
                                    <p:cond delay="0"/>
                                  </p:stCondLst>
                                  <p:iterate type="el">
                                    <p:tmAbs val="0"/>
                                  </p:iterate>
                                  <p:childTnLst>
                                    <p:set>
                                      <p:cBhvr>
                                        <p:cTn id="224" dur="indefinite" fill="hold"/>
                                        <p:tgtEl>
                                          <p:spTgt spid="461"/>
                                        </p:tgtEl>
                                        <p:attrNameLst>
                                          <p:attrName>style.visibility</p:attrName>
                                        </p:attrNameLst>
                                      </p:cBhvr>
                                      <p:to>
                                        <p:strVal val="visible"/>
                                      </p:to>
                                    </p:set>
                                    <p:anim calcmode="lin" valueType="num">
                                      <p:cBhvr>
                                        <p:cTn id="225" dur="1000" fill="hold"/>
                                        <p:tgtEl>
                                          <p:spTgt spid="461"/>
                                        </p:tgtEl>
                                        <p:attrNameLst>
                                          <p:attrName>ppt_x</p:attrName>
                                        </p:attrNameLst>
                                      </p:cBhvr>
                                      <p:tavLst>
                                        <p:tav tm="0">
                                          <p:val>
                                            <p:strVal val="#ppt_x"/>
                                          </p:val>
                                        </p:tav>
                                        <p:tav tm="100000">
                                          <p:val>
                                            <p:strVal val="#ppt_x"/>
                                          </p:val>
                                        </p:tav>
                                      </p:tavLst>
                                    </p:anim>
                                    <p:anim calcmode="lin" valueType="num">
                                      <p:cBhvr>
                                        <p:cTn id="226" dur="1000" fill="hold"/>
                                        <p:tgtEl>
                                          <p:spTgt spid="4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456" grpId="40" animBg="1" advAuto="0"/>
      <p:bldP spid="459" grpId="42" animBg="1" advAuto="0"/>
      <p:bldP spid="453" grpId="38" animBg="1" advAuto="0"/>
      <p:bldP spid="446" grpId="27" animBg="1" advAuto="0"/>
      <p:bldP spid="443" grpId="20" animBg="1" advAuto="0"/>
      <p:bldP spid="440" grpId="13" animBg="1" advAuto="0"/>
      <p:bldP spid="454" grpId="28" animBg="1" advAuto="0"/>
      <p:bldP spid="466" grpId="41" animBg="1" advAuto="0"/>
      <p:bldP spid="454" grpId="32" animBg="1" advAuto="0"/>
      <p:bldP spid="450" grpId="35" animBg="1" advAuto="0"/>
      <p:bldP spid="410" grpId="1" animBg="1" advAuto="0"/>
      <p:bldP spid="429" grpId="18" animBg="1" advAuto="0"/>
      <p:bldP spid="437" grpId="8" animBg="1" advAuto="0"/>
      <p:bldP spid="437" grpId="9" animBg="1" advAuto="0"/>
      <p:bldP spid="434" grpId="2" animBg="1" advAuto="0"/>
      <p:bldP spid="429" grpId="22" animBg="1" advAuto="0"/>
      <p:bldP spid="444" grpId="19" animBg="1" advAuto="0"/>
      <p:bldP spid="447" grpId="26" animBg="1" advAuto="0"/>
      <p:bldP spid="434" grpId="6" animBg="1" advAuto="0"/>
      <p:bldP spid="460" grpId="43" animBg="1" advAuto="0"/>
      <p:bldP spid="455" grpId="33" animBg="1" advAuto="0"/>
      <p:bldP spid="451" grpId="34" animBg="1" advAuto="0"/>
      <p:bldP spid="455" grpId="36" animBg="1" advAuto="0"/>
      <p:bldP spid="441" grpId="14" animBg="1" advAuto="0"/>
      <p:bldP spid="438" grpId="10" animBg="1" advAuto="0"/>
      <p:bldP spid="435" grpId="5" animBg="1" advAuto="0"/>
      <p:bldP spid="430" grpId="24" animBg="1" advAuto="0"/>
      <p:bldP spid="448" grpId="29" animBg="1" advAuto="0"/>
      <p:bldP spid="461" grpId="44" animBg="1" advAuto="0"/>
      <p:bldP spid="427" grpId="12" animBg="1" advAuto="0"/>
      <p:bldP spid="430" grpId="31" animBg="1" advAuto="0"/>
      <p:bldP spid="427" grpId="16" animBg="1" advAuto="0"/>
      <p:bldP spid="456" grpId="37" animBg="1" advAuto="0"/>
      <p:bldP spid="445" grpId="23" animBg="1" advAuto="0"/>
      <p:bldP spid="452" grpId="39" animBg="1" advAuto="0"/>
      <p:bldP spid="445" grpId="25" animBg="1" advAuto="0"/>
      <p:bldP spid="442" grpId="17" animBg="1" advAuto="0"/>
      <p:bldP spid="428" grpId="3" animBg="1" advAuto="0"/>
      <p:bldP spid="439" grpId="11" animBg="1" advAuto="0"/>
      <p:bldP spid="442" grpId="21" animBg="1" advAuto="0"/>
      <p:bldP spid="428" grpId="7" animBg="1" advAuto="0"/>
      <p:bldP spid="439" grpId="15" animBg="1" advAuto="0"/>
      <p:bldP spid="436" grpId="4" animBg="1" advAuto="0"/>
      <p:bldP spid="449" grpId="3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470"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471" name="截屏2020-07-18 下午1.37.27.png" descr="截屏2020-07-18 下午1.37.27.png"/>
          <p:cNvPicPr>
            <a:picLocks noChangeAspect="1"/>
          </p:cNvPicPr>
          <p:nvPr/>
        </p:nvPicPr>
        <p:blipFill>
          <a:blip r:embed="rId2"/>
          <a:srcRect/>
          <a:stretch>
            <a:fillRect/>
          </a:stretch>
        </p:blipFill>
        <p:spPr>
          <a:xfrm>
            <a:off x="1313504" y="3064149"/>
            <a:ext cx="5188696" cy="4000923"/>
          </a:xfrm>
          <a:prstGeom prst="rect">
            <a:avLst/>
          </a:prstGeom>
          <a:ln w="12700">
            <a:miter lim="400000"/>
            <a:headEnd/>
            <a:tailEnd/>
          </a:ln>
        </p:spPr>
      </p:pic>
      <p:pic>
        <p:nvPicPr>
          <p:cNvPr id="472" name="截屏2020-07-18 下午1.40.53.png" descr="截屏2020-07-18 下午1.40.53.png"/>
          <p:cNvPicPr>
            <a:picLocks noChangeAspect="1"/>
          </p:cNvPicPr>
          <p:nvPr/>
        </p:nvPicPr>
        <p:blipFill>
          <a:blip r:embed="rId3"/>
          <a:stretch>
            <a:fillRect/>
          </a:stretch>
        </p:blipFill>
        <p:spPr>
          <a:xfrm>
            <a:off x="17666208" y="2974180"/>
            <a:ext cx="5055550" cy="4180836"/>
          </a:xfrm>
          <a:prstGeom prst="rect">
            <a:avLst/>
          </a:prstGeom>
          <a:ln w="12700">
            <a:miter lim="400000"/>
            <a:headEnd/>
            <a:tailEnd/>
          </a:ln>
        </p:spPr>
      </p:pic>
      <p:sp>
        <p:nvSpPr>
          <p:cNvPr id="473" name="正向传播与反向传播中特殊的运算结构"/>
          <p:cNvSpPr txBox="1"/>
          <p:nvPr/>
        </p:nvSpPr>
        <p:spPr>
          <a:xfrm>
            <a:off x="711592" y="899993"/>
            <a:ext cx="13109576" cy="1209676"/>
          </a:xfrm>
          <a:prstGeom prst="rect">
            <a:avLst/>
          </a:prstGeom>
          <a:ln w="12700">
            <a:miter lim="400000"/>
          </a:ln>
        </p:spPr>
        <p:txBody>
          <a:bodyPr wrap="none" lIns="71437" tIns="71437" rIns="71437" bIns="71437" anchor="ctr">
            <a:spAutoFit/>
          </a:bodyPr>
          <a:lstStyle>
            <a:lvl1pPr>
              <a:defRPr sz="60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正向传播与反向传播中特殊的运算结构</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74" name="-2"/>
          <p:cNvSpPr txBox="1"/>
          <p:nvPr/>
        </p:nvSpPr>
        <p:spPr>
          <a:xfrm>
            <a:off x="2047480" y="3333474"/>
            <a:ext cx="504689"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475" name="3"/>
          <p:cNvSpPr txBox="1"/>
          <p:nvPr/>
        </p:nvSpPr>
        <p:spPr>
          <a:xfrm>
            <a:off x="2155361" y="5536591"/>
            <a:ext cx="365126"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476" name="3"/>
          <p:cNvSpPr txBox="1"/>
          <p:nvPr/>
        </p:nvSpPr>
        <p:spPr>
          <a:xfrm>
            <a:off x="4645962" y="4473967"/>
            <a:ext cx="365126"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pic>
        <p:nvPicPr>
          <p:cNvPr id="477" name="截屏2020-07-20 上午11.13.19.png" descr="截屏2020-07-20 上午11.13.19.png"/>
          <p:cNvPicPr>
            <a:picLocks noChangeAspect="1"/>
          </p:cNvPicPr>
          <p:nvPr/>
        </p:nvPicPr>
        <p:blipFill>
          <a:blip r:embed="rId4"/>
          <a:stretch>
            <a:fillRect/>
          </a:stretch>
        </p:blipFill>
        <p:spPr>
          <a:xfrm>
            <a:off x="9507769" y="3013374"/>
            <a:ext cx="5214412" cy="4000848"/>
          </a:xfrm>
          <a:prstGeom prst="rect">
            <a:avLst/>
          </a:prstGeom>
          <a:ln w="12700">
            <a:miter lim="400000"/>
            <a:headEnd/>
            <a:tailEnd/>
          </a:ln>
        </p:spPr>
      </p:pic>
      <p:sp>
        <p:nvSpPr>
          <p:cNvPr id="478" name="-2"/>
          <p:cNvSpPr txBox="1"/>
          <p:nvPr/>
        </p:nvSpPr>
        <p:spPr>
          <a:xfrm>
            <a:off x="10323024" y="3343100"/>
            <a:ext cx="504690"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479" name="3"/>
          <p:cNvSpPr txBox="1"/>
          <p:nvPr/>
        </p:nvSpPr>
        <p:spPr>
          <a:xfrm>
            <a:off x="10430906" y="5546217"/>
            <a:ext cx="365126" cy="594973"/>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480" name="-2"/>
          <p:cNvSpPr txBox="1"/>
          <p:nvPr/>
        </p:nvSpPr>
        <p:spPr>
          <a:xfrm>
            <a:off x="12851725" y="4483594"/>
            <a:ext cx="504690"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481" name="线条"/>
          <p:cNvSpPr/>
          <p:nvPr/>
        </p:nvSpPr>
        <p:spPr>
          <a:xfrm flipH="1">
            <a:off x="4324124" y="5328025"/>
            <a:ext cx="1084461"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82" name="线条"/>
          <p:cNvSpPr/>
          <p:nvPr/>
        </p:nvSpPr>
        <p:spPr>
          <a:xfrm flipH="1">
            <a:off x="12509079" y="5264525"/>
            <a:ext cx="1189982" cy="1"/>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83" name="0.2"/>
          <p:cNvSpPr txBox="1"/>
          <p:nvPr/>
        </p:nvSpPr>
        <p:spPr>
          <a:xfrm>
            <a:off x="12794341" y="5266267"/>
            <a:ext cx="679451" cy="594973"/>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84" name="0.2"/>
          <p:cNvSpPr txBox="1"/>
          <p:nvPr/>
        </p:nvSpPr>
        <p:spPr>
          <a:xfrm>
            <a:off x="4526629" y="5307991"/>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85" name="0.2"/>
          <p:cNvSpPr txBox="1"/>
          <p:nvPr/>
        </p:nvSpPr>
        <p:spPr>
          <a:xfrm>
            <a:off x="1998199" y="6106460"/>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86" name="0.2"/>
          <p:cNvSpPr txBox="1"/>
          <p:nvPr/>
        </p:nvSpPr>
        <p:spPr>
          <a:xfrm>
            <a:off x="10273744" y="3846411"/>
            <a:ext cx="679451"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0.2</a:t>
            </a:r>
          </a:p>
        </p:txBody>
      </p:sp>
      <p:sp>
        <p:nvSpPr>
          <p:cNvPr id="487" name="0"/>
          <p:cNvSpPr txBox="1"/>
          <p:nvPr/>
        </p:nvSpPr>
        <p:spPr>
          <a:xfrm>
            <a:off x="10430906" y="6055660"/>
            <a:ext cx="365126"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488" name="0"/>
          <p:cNvSpPr txBox="1"/>
          <p:nvPr/>
        </p:nvSpPr>
        <p:spPr>
          <a:xfrm>
            <a:off x="2117261" y="3910508"/>
            <a:ext cx="365126"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489" name="线条"/>
          <p:cNvSpPr/>
          <p:nvPr/>
        </p:nvSpPr>
        <p:spPr>
          <a:xfrm flipH="1">
            <a:off x="19598993" y="4662366"/>
            <a:ext cx="802618" cy="480494"/>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90" name="线条"/>
          <p:cNvSpPr/>
          <p:nvPr/>
        </p:nvSpPr>
        <p:spPr>
          <a:xfrm flipH="1" flipV="1">
            <a:off x="19598993" y="5439836"/>
            <a:ext cx="802412" cy="492445"/>
          </a:xfrm>
          <a:prstGeom prst="line">
            <a:avLst/>
          </a:prstGeom>
          <a:ln w="76200">
            <a:solidFill>
              <a:srgbClr val="FF2600"/>
            </a:solidFill>
            <a:miter lim="400000"/>
            <a:tailEnd type="stealth"/>
          </a:ln>
        </p:spPr>
        <p:txBody>
          <a:bodyPr lIns="71437" tIns="71437" rIns="71437" bIns="71437" anchor="ctr"/>
          <a:lstStyle/>
          <a:p>
            <a:pPr>
              <a:defRPr sz="5000">
                <a:solidFill>
                  <a:srgbClr val="858585"/>
                </a:solidFill>
              </a:defRPr>
            </a:pPr>
          </a:p>
        </p:txBody>
      </p:sp>
      <p:sp>
        <p:nvSpPr>
          <p:cNvPr id="491" name="+"/>
          <p:cNvSpPr txBox="1"/>
          <p:nvPr/>
        </p:nvSpPr>
        <p:spPr>
          <a:xfrm>
            <a:off x="19845591" y="4827194"/>
            <a:ext cx="560835" cy="925464"/>
          </a:xfrm>
          <a:prstGeom prst="rect">
            <a:avLst/>
          </a:prstGeom>
          <a:ln w="12700">
            <a:miter lim="400000"/>
          </a:ln>
        </p:spPr>
        <p:txBody>
          <a:bodyPr wrap="none" lIns="71437" tIns="71437" rIns="71437" bIns="71437" anchor="ctr">
            <a:spAutoFit/>
          </a:bodyPr>
          <a:lstStyle>
            <a:lvl1pPr>
              <a:defRPr b="1">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a:t>
            </a:r>
          </a:p>
        </p:txBody>
      </p:sp>
      <p:sp>
        <p:nvSpPr>
          <p:cNvPr id="492" name="(a)"/>
          <p:cNvSpPr txBox="1"/>
          <p:nvPr/>
        </p:nvSpPr>
        <p:spPr>
          <a:xfrm>
            <a:off x="3212195" y="7153477"/>
            <a:ext cx="944910" cy="925464"/>
          </a:xfrm>
          <a:prstGeom prst="rect">
            <a:avLst/>
          </a:prstGeom>
          <a:ln w="12700">
            <a:miter lim="400000"/>
          </a:ln>
        </p:spPr>
        <p:txBody>
          <a:bodyPr wrap="none" lIns="71437" tIns="71437" rIns="71437" bIns="71437" anchor="ctr">
            <a:sp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493" name="(b)"/>
          <p:cNvSpPr txBox="1"/>
          <p:nvPr/>
        </p:nvSpPr>
        <p:spPr>
          <a:xfrm>
            <a:off x="11699577" y="7153477"/>
            <a:ext cx="984846" cy="925464"/>
          </a:xfrm>
          <a:prstGeom prst="rect">
            <a:avLst/>
          </a:prstGeom>
          <a:ln w="12700">
            <a:miter lim="400000"/>
          </a:ln>
        </p:spPr>
        <p:txBody>
          <a:bodyPr wrap="none" lIns="71437" tIns="71437" rIns="71437" bIns="71437" anchor="ctr">
            <a:sp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494" name="(c)"/>
          <p:cNvSpPr txBox="1"/>
          <p:nvPr/>
        </p:nvSpPr>
        <p:spPr>
          <a:xfrm>
            <a:off x="19772329" y="7137221"/>
            <a:ext cx="944911" cy="925464"/>
          </a:xfrm>
          <a:prstGeom prst="rect">
            <a:avLst/>
          </a:prstGeom>
          <a:ln w="12700">
            <a:miter lim="400000"/>
          </a:ln>
        </p:spPr>
        <p:txBody>
          <a:bodyPr wrap="none" lIns="71437" tIns="71437" rIns="71437" bIns="71437" anchor="ctr">
            <a:spAutoFit/>
          </a:bodyPr>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495" name="Max和Min函数所在节点的本地梯度，如果参与后续运算，则本地梯度为1，否则为0。图c所示情况，上游梯度为两个方向上的上有梯度相加。"/>
          <p:cNvSpPr txBox="1"/>
          <p:nvPr/>
        </p:nvSpPr>
        <p:spPr>
          <a:xfrm>
            <a:off x="544752" y="9028138"/>
            <a:ext cx="23140447" cy="1870572"/>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Max</a:t>
            </a:r>
            <a:r>
              <a:t>和</a:t>
            </a:r>
            <a:r>
              <a:rPr>
                <a:latin typeface="Times New Roman" panose="02020603050405020304"/>
                <a:ea typeface="Times New Roman" panose="02020603050405020304"/>
                <a:cs typeface="Times New Roman" panose="02020603050405020304"/>
                <a:sym typeface="Times New Roman" panose="02020603050405020304"/>
              </a:rPr>
              <a:t>Min</a:t>
            </a:r>
            <a:r>
              <a:t>函数所在节点的本地梯度，如果参与后续运算，则本地梯度为</a:t>
            </a:r>
            <a:r>
              <a:rPr>
                <a:latin typeface="Times New Roman" panose="02020603050405020304"/>
                <a:ea typeface="Times New Roman" panose="02020603050405020304"/>
                <a:cs typeface="Times New Roman" panose="02020603050405020304"/>
                <a:sym typeface="Times New Roman" panose="02020603050405020304"/>
              </a:rPr>
              <a:t>1</a:t>
            </a:r>
            <a:r>
              <a:t>，否则为</a:t>
            </a:r>
            <a:r>
              <a:rPr>
                <a:latin typeface="Times New Roman" panose="02020603050405020304"/>
                <a:ea typeface="Times New Roman" panose="02020603050405020304"/>
                <a:cs typeface="Times New Roman" panose="02020603050405020304"/>
                <a:sym typeface="Times New Roman" panose="02020603050405020304"/>
              </a:rPr>
              <a:t>0。</a:t>
            </a:r>
            <a:r>
              <a:t>图</a:t>
            </a:r>
            <a:r>
              <a:rPr>
                <a:latin typeface="Times New Roman" panose="02020603050405020304"/>
                <a:ea typeface="Times New Roman" panose="02020603050405020304"/>
                <a:cs typeface="Times New Roman" panose="02020603050405020304"/>
                <a:sym typeface="Times New Roman" panose="02020603050405020304"/>
              </a:rPr>
              <a:t>c</a:t>
            </a:r>
            <a:r>
              <a:t>所示情况，上游梯度为两个方向上的上有梯度相加。</a:t>
            </a:r>
          </a:p>
        </p:txBody>
      </p:sp>
      <p:sp>
        <p:nvSpPr>
          <p:cNvPr id="496"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4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4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4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4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type="el">
                                    <p:tmAbs val="0"/>
                                  </p:iterate>
                                  <p:childTnLst>
                                    <p:set>
                                      <p:cBhvr>
                                        <p:cTn id="30" dur="indefinite" fill="hold"/>
                                        <p:tgtEl>
                                          <p:spTgt spid="4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type="el">
                                    <p:tmAbs val="0"/>
                                  </p:iterate>
                                  <p:childTnLst>
                                    <p:set>
                                      <p:cBhvr>
                                        <p:cTn id="34" dur="indefinite" fill="hold"/>
                                        <p:tgtEl>
                                          <p:spTgt spid="4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type="el">
                                    <p:tmAbs val="0"/>
                                  </p:iterate>
                                  <p:childTnLst>
                                    <p:set>
                                      <p:cBhvr>
                                        <p:cTn id="38" dur="indefinite" fill="hold"/>
                                        <p:tgtEl>
                                          <p:spTgt spid="4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type="el">
                                    <p:tmAbs val="0"/>
                                  </p:iterate>
                                  <p:childTnLst>
                                    <p:set>
                                      <p:cBhvr>
                                        <p:cTn id="42" dur="indefinite" fill="hold"/>
                                        <p:tgtEl>
                                          <p:spTgt spid="4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type="el">
                                    <p:tmAbs val="0"/>
                                  </p:iterate>
                                  <p:childTnLst>
                                    <p:set>
                                      <p:cBhvr>
                                        <p:cTn id="46" dur="indefinite" fill="hold"/>
                                        <p:tgtEl>
                                          <p:spTgt spid="4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type="el">
                                    <p:tmAbs val="0"/>
                                  </p:iterate>
                                  <p:childTnLst>
                                    <p:set>
                                      <p:cBhvr>
                                        <p:cTn id="50" dur="indefinite" fill="hold"/>
                                        <p:tgtEl>
                                          <p:spTgt spid="4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type="el">
                                    <p:tmAbs val="0"/>
                                  </p:iterate>
                                  <p:childTnLst>
                                    <p:set>
                                      <p:cBhvr>
                                        <p:cTn id="54" dur="indefinite" fill="hold"/>
                                        <p:tgtEl>
                                          <p:spTgt spid="4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type="el">
                                    <p:tmAbs val="0"/>
                                  </p:iterate>
                                  <p:childTnLst>
                                    <p:set>
                                      <p:cBhvr>
                                        <p:cTn id="58" dur="indefinite" fill="hold"/>
                                        <p:tgtEl>
                                          <p:spTgt spid="4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type="el">
                                    <p:tmAbs val="0"/>
                                  </p:iterate>
                                  <p:childTnLst>
                                    <p:set>
                                      <p:cBhvr>
                                        <p:cTn id="62" dur="indefinite" fill="hold"/>
                                        <p:tgtEl>
                                          <p:spTgt spid="4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6" nodeType="clickEffect">
                                  <p:stCondLst>
                                    <p:cond delay="0"/>
                                  </p:stCondLst>
                                  <p:iterate type="el">
                                    <p:tmAbs val="0"/>
                                  </p:iterate>
                                  <p:childTnLst>
                                    <p:set>
                                      <p:cBhvr>
                                        <p:cTn id="66" dur="indefinite" fill="hold"/>
                                        <p:tgtEl>
                                          <p:spTgt spid="4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7" nodeType="clickEffect">
                                  <p:stCondLst>
                                    <p:cond delay="0"/>
                                  </p:stCondLst>
                                  <p:iterate type="el">
                                    <p:tmAbs val="0"/>
                                  </p:iterate>
                                  <p:childTnLst>
                                    <p:set>
                                      <p:cBhvr>
                                        <p:cTn id="70" dur="indefinite" fill="hold"/>
                                        <p:tgtEl>
                                          <p:spTgt spid="4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8" nodeType="clickEffect">
                                  <p:stCondLst>
                                    <p:cond delay="0"/>
                                  </p:stCondLst>
                                  <p:iterate type="el">
                                    <p:tmAbs val="0"/>
                                  </p:iterate>
                                  <p:childTnLst>
                                    <p:set>
                                      <p:cBhvr>
                                        <p:cTn id="74" dur="indefinite" fill="hold"/>
                                        <p:tgtEl>
                                          <p:spTgt spid="4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9" nodeType="clickEffect">
                                  <p:stCondLst>
                                    <p:cond delay="0"/>
                                  </p:stCondLst>
                                  <p:iterate type="el">
                                    <p:tmAbs val="0"/>
                                  </p:iterate>
                                  <p:childTnLst>
                                    <p:set>
                                      <p:cBhvr>
                                        <p:cTn id="78" dur="indefinite" fill="hold"/>
                                        <p:tgtEl>
                                          <p:spTgt spid="4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0" nodeType="clickEffect">
                                  <p:stCondLst>
                                    <p:cond delay="0"/>
                                  </p:stCondLst>
                                  <p:iterate type="el">
                                    <p:tmAbs val="0"/>
                                  </p:iterate>
                                  <p:childTnLst>
                                    <p:set>
                                      <p:cBhvr>
                                        <p:cTn id="82" dur="indefinite" fill="hold"/>
                                        <p:tgtEl>
                                          <p:spTgt spid="49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21" nodeType="clickEffect">
                                  <p:stCondLst>
                                    <p:cond delay="0"/>
                                  </p:stCondLst>
                                  <p:iterate type="el">
                                    <p:tmAbs val="0"/>
                                  </p:iterate>
                                  <p:childTnLst>
                                    <p:set>
                                      <p:cBhvr>
                                        <p:cTn id="86" dur="indefinite" fill="hold"/>
                                        <p:tgtEl>
                                          <p:spTgt spid="48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2" nodeType="clickEffect">
                                  <p:stCondLst>
                                    <p:cond delay="0"/>
                                  </p:stCondLst>
                                  <p:iterate type="el">
                                    <p:tmAbs val="0"/>
                                  </p:iterate>
                                  <p:childTnLst>
                                    <p:set>
                                      <p:cBhvr>
                                        <p:cTn id="90" dur="indefinite" fill="hold"/>
                                        <p:tgtEl>
                                          <p:spTgt spid="4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3" nodeType="clickEffect">
                                  <p:stCondLst>
                                    <p:cond delay="0"/>
                                  </p:stCondLst>
                                  <p:iterate type="el">
                                    <p:tmAbs val="0"/>
                                  </p:iterate>
                                  <p:childTnLst>
                                    <p:set>
                                      <p:cBhvr>
                                        <p:cTn id="94" dur="indefinite" fill="hold"/>
                                        <p:tgtEl>
                                          <p:spTgt spid="49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24" nodeType="clickEffect">
                                  <p:stCondLst>
                                    <p:cond delay="0"/>
                                  </p:stCondLst>
                                  <p:iterate type="el">
                                    <p:tmAbs val="0"/>
                                  </p:iterate>
                                  <p:childTnLst>
                                    <p:set>
                                      <p:cBhvr>
                                        <p:cTn id="98" dur="indefinite" fill="hold"/>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492" grpId="2" animBg="1" advAuto="0"/>
      <p:bldP spid="476" grpId="4" animBg="1" advAuto="0"/>
      <p:bldP spid="481" grpId="6" animBg="1" advAuto="0"/>
      <p:bldP spid="475" grpId="5" animBg="1" advAuto="0"/>
      <p:bldP spid="483" grpId="15" animBg="1" advAuto="0"/>
      <p:bldP spid="474" grpId="3" animBg="1" advAuto="0"/>
      <p:bldP spid="482" grpId="14" animBg="1" advAuto="0"/>
      <p:bldP spid="493" grpId="18" animBg="1" advAuto="0"/>
      <p:bldP spid="494" grpId="20" animBg="1" advAuto="0"/>
      <p:bldP spid="495" grpId="24" animBg="1" advAuto="0"/>
      <p:bldP spid="480" grpId="13" animBg="1" advAuto="0"/>
      <p:bldP spid="471" grpId="1" animBg="1" advAuto="0"/>
      <p:bldP spid="477" grpId="10" animBg="1" advAuto="0"/>
      <p:bldP spid="488" grpId="8" animBg="1" advAuto="0"/>
      <p:bldP spid="478" grpId="11" animBg="1" advAuto="0"/>
      <p:bldP spid="479" grpId="16" animBg="1" advAuto="0"/>
      <p:bldP spid="491" grpId="22" animBg="1" advAuto="0"/>
      <p:bldP spid="490" grpId="23" animBg="1" advAuto="0"/>
      <p:bldP spid="489" grpId="21" animBg="1" advAuto="0"/>
      <p:bldP spid="486" grpId="12" animBg="1" advAuto="0"/>
      <p:bldP spid="485" grpId="9" animBg="1" advAuto="0"/>
      <p:bldP spid="487" grpId="17" animBg="1" advAuto="0"/>
      <p:bldP spid="484" grpId="7" animBg="1" advAuto="0"/>
      <p:bldP spid="472" grpId="19"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128"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129" name="BP神经网络理论基础"/>
          <p:cNvSpPr txBox="1"/>
          <p:nvPr>
            <p:ph type="ctrTitle"/>
          </p:nvPr>
        </p:nvSpPr>
        <p:spPr>
          <a:xfrm>
            <a:off x="1175246" y="1413271"/>
            <a:ext cx="22033508" cy="5225258"/>
          </a:xfrm>
          <a:prstGeom prst="rect">
            <a:avLst/>
          </a:prstGeom>
        </p:spPr>
        <p:txBody>
          <a:bodyPr/>
          <a:lstStyle/>
          <a:p>
            <a:pPr>
              <a:defRPr sz="14000">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神经网络理论基础</a:t>
            </a:r>
          </a:p>
        </p:txBody>
      </p:sp>
      <p:sp>
        <p:nvSpPr>
          <p:cNvPr id="130"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截屏2020-07-20 下午1.32.34.png" descr="截屏2020-07-20 下午1.32.34.png"/>
          <p:cNvPicPr>
            <a:picLocks noChangeAspect="1"/>
          </p:cNvPicPr>
          <p:nvPr/>
        </p:nvPicPr>
        <p:blipFill>
          <a:blip r:embed="rId1"/>
          <a:stretch>
            <a:fillRect/>
          </a:stretch>
        </p:blipFill>
        <p:spPr>
          <a:xfrm>
            <a:off x="14281387" y="2487024"/>
            <a:ext cx="8973093" cy="5780420"/>
          </a:xfrm>
          <a:prstGeom prst="rect">
            <a:avLst/>
          </a:prstGeom>
          <a:ln w="12700">
            <a:miter lim="400000"/>
            <a:headEnd/>
            <a:tailEnd/>
          </a:ln>
        </p:spPr>
      </p:pic>
      <p:pic>
        <p:nvPicPr>
          <p:cNvPr id="499" name="图像" descr="图像"/>
          <p:cNvPicPr>
            <a:picLocks noChangeAspect="1"/>
          </p:cNvPicPr>
          <p:nvPr/>
        </p:nvPicPr>
        <p:blipFill>
          <a:blip r:embed="rId2"/>
          <a:stretch>
            <a:fillRect/>
          </a:stretch>
        </p:blipFill>
        <p:spPr>
          <a:xfrm>
            <a:off x="18846800" y="12080724"/>
            <a:ext cx="5188696" cy="1579169"/>
          </a:xfrm>
          <a:prstGeom prst="rect">
            <a:avLst/>
          </a:prstGeom>
          <a:ln w="12700">
            <a:miter lim="400000"/>
            <a:headEnd/>
            <a:tailEnd/>
          </a:ln>
        </p:spPr>
      </p:pic>
      <p:sp>
        <p:nvSpPr>
          <p:cNvPr id="500"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501" name="图解法讲解正向传播与反向传播"/>
          <p:cNvSpPr txBox="1"/>
          <p:nvPr/>
        </p:nvSpPr>
        <p:spPr>
          <a:xfrm>
            <a:off x="1054492" y="899993"/>
            <a:ext cx="10823576"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图解法讲解</a:t>
            </a:r>
            <a:r>
              <a:rPr>
                <a:latin typeface="Times New Roman" panose="02020603050405020304"/>
                <a:ea typeface="Times New Roman" panose="02020603050405020304"/>
                <a:cs typeface="Times New Roman" panose="02020603050405020304"/>
                <a:sym typeface="Times New Roman" panose="02020603050405020304"/>
              </a:rPr>
              <a:t>正向传播与反向传播</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02" name="例3"/>
          <p:cNvSpPr txBox="1"/>
          <p:nvPr/>
        </p:nvSpPr>
        <p:spPr>
          <a:xfrm>
            <a:off x="1147093" y="2403811"/>
            <a:ext cx="5018447" cy="993776"/>
          </a:xfrm>
          <a:prstGeom prst="rect">
            <a:avLst/>
          </a:prstGeom>
          <a:ln w="12700">
            <a:miter lim="400000"/>
          </a:ln>
        </p:spPr>
        <p:txBody>
          <a:bodyPr lIns="71437" tIns="71437" rIns="71437" bIns="71437" anchor="ctr">
            <a:spAutoFit/>
          </a:bodyPr>
          <a:lstStyle/>
          <a:p>
            <a:pPr algn="just">
              <a:defRPr sz="4800"/>
            </a:pPr>
            <a:r>
              <a:t>例</a:t>
            </a:r>
            <a:r>
              <a:rPr>
                <a:latin typeface="Times New Roman" panose="02020603050405020304"/>
                <a:ea typeface="Times New Roman" panose="02020603050405020304"/>
                <a:cs typeface="Times New Roman" panose="02020603050405020304"/>
                <a:sym typeface="Times New Roman" panose="02020603050405020304"/>
              </a:rPr>
              <a:t>3</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03" name="截屏2020-07-20 下午1.14.18.png" descr="截屏2020-07-20 下午1.14.18.png"/>
          <p:cNvPicPr>
            <a:picLocks noChangeAspect="1"/>
          </p:cNvPicPr>
          <p:nvPr/>
        </p:nvPicPr>
        <p:blipFill>
          <a:blip r:embed="rId3"/>
          <a:stretch>
            <a:fillRect/>
          </a:stretch>
        </p:blipFill>
        <p:spPr>
          <a:xfrm>
            <a:off x="2184712" y="3038808"/>
            <a:ext cx="5985240" cy="1407295"/>
          </a:xfrm>
          <a:prstGeom prst="rect">
            <a:avLst/>
          </a:prstGeom>
          <a:ln w="12700">
            <a:miter lim="400000"/>
            <a:headEnd/>
            <a:tailEnd/>
          </a:ln>
        </p:spPr>
      </p:pic>
      <p:pic>
        <p:nvPicPr>
          <p:cNvPr id="504" name="截屏2020-07-20 下午1.19.25.png" descr="截屏2020-07-20 下午1.19.25.png"/>
          <p:cNvPicPr>
            <a:picLocks noChangeAspect="1"/>
          </p:cNvPicPr>
          <p:nvPr/>
        </p:nvPicPr>
        <p:blipFill>
          <a:blip r:embed="rId4"/>
          <a:stretch>
            <a:fillRect/>
          </a:stretch>
        </p:blipFill>
        <p:spPr>
          <a:xfrm>
            <a:off x="15479946" y="2854586"/>
            <a:ext cx="1801230" cy="763507"/>
          </a:xfrm>
          <a:prstGeom prst="rect">
            <a:avLst/>
          </a:prstGeom>
          <a:ln w="12700">
            <a:miter lim="400000"/>
            <a:headEnd/>
            <a:tailEnd/>
          </a:ln>
        </p:spPr>
      </p:pic>
      <p:sp>
        <p:nvSpPr>
          <p:cNvPr id="505" name="q"/>
          <p:cNvSpPr txBox="1"/>
          <p:nvPr/>
        </p:nvSpPr>
        <p:spPr>
          <a:xfrm>
            <a:off x="17921234" y="3953161"/>
            <a:ext cx="409576" cy="718196"/>
          </a:xfrm>
          <a:prstGeom prst="rect">
            <a:avLst/>
          </a:prstGeom>
          <a:ln w="12700">
            <a:miter lim="400000"/>
          </a:ln>
        </p:spPr>
        <p:txBody>
          <a:bodyPr wrap="none" lIns="71437" tIns="71437" rIns="71437" bIns="71437" anchor="ctr">
            <a:spAutoFit/>
          </a:bodyPr>
          <a:lstStyle>
            <a:lvl1pPr>
              <a:defRPr sz="40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q</a:t>
            </a:r>
          </a:p>
        </p:txBody>
      </p:sp>
      <p:pic>
        <p:nvPicPr>
          <p:cNvPr id="506" name="截屏2020-07-20 下午1.24.41.png" descr="截屏2020-07-20 下午1.24.41.png"/>
          <p:cNvPicPr>
            <a:picLocks noChangeAspect="1"/>
          </p:cNvPicPr>
          <p:nvPr/>
        </p:nvPicPr>
        <p:blipFill>
          <a:blip r:embed="rId5"/>
          <a:stretch>
            <a:fillRect/>
          </a:stretch>
        </p:blipFill>
        <p:spPr>
          <a:xfrm>
            <a:off x="15550159" y="5866460"/>
            <a:ext cx="898459" cy="892176"/>
          </a:xfrm>
          <a:prstGeom prst="rect">
            <a:avLst/>
          </a:prstGeom>
          <a:ln w="12700">
            <a:miter lim="400000"/>
            <a:headEnd/>
            <a:tailEnd/>
          </a:ln>
        </p:spPr>
      </p:pic>
      <p:pic>
        <p:nvPicPr>
          <p:cNvPr id="507" name="截屏2020-07-20 下午1.29.04.png" descr="截屏2020-07-20 下午1.29.04.png"/>
          <p:cNvPicPr>
            <a:picLocks noChangeAspect="1"/>
          </p:cNvPicPr>
          <p:nvPr/>
        </p:nvPicPr>
        <p:blipFill>
          <a:blip r:embed="rId6"/>
          <a:stretch>
            <a:fillRect/>
          </a:stretch>
        </p:blipFill>
        <p:spPr>
          <a:xfrm>
            <a:off x="1850906" y="6270318"/>
            <a:ext cx="4875525" cy="747581"/>
          </a:xfrm>
          <a:prstGeom prst="rect">
            <a:avLst/>
          </a:prstGeom>
          <a:ln w="12700">
            <a:miter lim="400000"/>
            <a:headEnd/>
            <a:tailEnd/>
          </a:ln>
        </p:spPr>
      </p:pic>
      <p:pic>
        <p:nvPicPr>
          <p:cNvPr id="508" name="截屏2020-07-20 下午1.27.34.png" descr="截屏2020-07-20 下午1.27.34.png"/>
          <p:cNvPicPr>
            <a:picLocks noChangeAspect="1"/>
          </p:cNvPicPr>
          <p:nvPr/>
        </p:nvPicPr>
        <p:blipFill>
          <a:blip r:embed="rId7"/>
          <a:stretch>
            <a:fillRect/>
          </a:stretch>
        </p:blipFill>
        <p:spPr>
          <a:xfrm>
            <a:off x="1814235" y="4551213"/>
            <a:ext cx="7110177" cy="1649917"/>
          </a:xfrm>
          <a:prstGeom prst="rect">
            <a:avLst/>
          </a:prstGeom>
          <a:ln w="12700">
            <a:miter lim="400000"/>
            <a:headEnd/>
            <a:tailEnd/>
          </a:ln>
        </p:spPr>
      </p:pic>
      <p:pic>
        <p:nvPicPr>
          <p:cNvPr id="509" name="截屏2020-07-20 下午1.36.30.png" descr="截屏2020-07-20 下午1.36.30.png"/>
          <p:cNvPicPr>
            <a:picLocks noChangeAspect="1"/>
          </p:cNvPicPr>
          <p:nvPr/>
        </p:nvPicPr>
        <p:blipFill>
          <a:blip r:embed="rId8"/>
          <a:stretch>
            <a:fillRect/>
          </a:stretch>
        </p:blipFill>
        <p:spPr>
          <a:xfrm>
            <a:off x="18647480" y="4210263"/>
            <a:ext cx="1098551" cy="842638"/>
          </a:xfrm>
          <a:prstGeom prst="rect">
            <a:avLst/>
          </a:prstGeom>
          <a:ln w="12700">
            <a:miter lim="400000"/>
            <a:headEnd/>
            <a:tailEnd/>
          </a:ln>
        </p:spPr>
      </p:pic>
      <p:sp>
        <p:nvSpPr>
          <p:cNvPr id="510" name="0.166"/>
          <p:cNvSpPr txBox="1"/>
          <p:nvPr/>
        </p:nvSpPr>
        <p:spPr>
          <a:xfrm>
            <a:off x="20637872" y="4478031"/>
            <a:ext cx="1098551" cy="594972"/>
          </a:xfrm>
          <a:prstGeom prst="rect">
            <a:avLst/>
          </a:prstGeom>
          <a:ln w="12700">
            <a:miter lim="400000"/>
          </a:ln>
        </p:spPr>
        <p:txBody>
          <a:bodyPr wrap="none" lIns="71437" tIns="71437" rIns="71437" bIns="71437" anchor="ctr">
            <a:spAutoFit/>
          </a:bodyPr>
          <a:lstStyle>
            <a:lvl1pPr>
              <a:defRPr sz="3300">
                <a:solidFill>
                  <a:schemeClr val="accent2"/>
                </a:solidFill>
                <a:latin typeface="Times New Roman" panose="02020603050405020304"/>
                <a:ea typeface="Times New Roman" panose="02020603050405020304"/>
                <a:cs typeface="Times New Roman" panose="02020603050405020304"/>
                <a:sym typeface="Times New Roman" panose="02020603050405020304"/>
              </a:defRPr>
            </a:lvl1pPr>
          </a:lstStyle>
          <a:p>
            <a:r>
              <a:t>0.166</a:t>
            </a:r>
          </a:p>
        </p:txBody>
      </p:sp>
      <p:sp>
        <p:nvSpPr>
          <p:cNvPr id="511" name="1"/>
          <p:cNvSpPr txBox="1"/>
          <p:nvPr/>
        </p:nvSpPr>
        <p:spPr>
          <a:xfrm>
            <a:off x="21004584" y="5074931"/>
            <a:ext cx="365126" cy="594972"/>
          </a:xfrm>
          <a:prstGeom prst="rect">
            <a:avLst/>
          </a:prstGeom>
          <a:ln w="12700">
            <a:miter lim="400000"/>
          </a:ln>
        </p:spPr>
        <p:txBody>
          <a:bodyPr wrap="none" lIns="71437" tIns="71437" rIns="71437" bIns="71437" anchor="ctr">
            <a:spAutoFit/>
          </a:bodyPr>
          <a:lstStyle>
            <a:lvl1pPr>
              <a:defRPr sz="33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pic>
        <p:nvPicPr>
          <p:cNvPr id="512" name="截屏2020-07-20 下午1.46.52.png" descr="截屏2020-07-20 下午1.46.52.png"/>
          <p:cNvPicPr>
            <a:picLocks noChangeAspect="1"/>
          </p:cNvPicPr>
          <p:nvPr/>
        </p:nvPicPr>
        <p:blipFill>
          <a:blip r:embed="rId9"/>
          <a:stretch>
            <a:fillRect/>
          </a:stretch>
        </p:blipFill>
        <p:spPr>
          <a:xfrm>
            <a:off x="18614457" y="5205412"/>
            <a:ext cx="1164596" cy="892176"/>
          </a:xfrm>
          <a:prstGeom prst="rect">
            <a:avLst/>
          </a:prstGeom>
          <a:ln w="12700">
            <a:miter lim="400000"/>
            <a:headEnd/>
            <a:tailEnd/>
          </a:ln>
        </p:spPr>
      </p:pic>
      <p:pic>
        <p:nvPicPr>
          <p:cNvPr id="513" name="截屏2020-07-20 下午1.48.15.png" descr="截屏2020-07-20 下午1.48.15.png"/>
          <p:cNvPicPr>
            <a:picLocks noChangeAspect="1"/>
          </p:cNvPicPr>
          <p:nvPr/>
        </p:nvPicPr>
        <p:blipFill>
          <a:blip r:embed="rId10"/>
          <a:stretch>
            <a:fillRect/>
          </a:stretch>
        </p:blipFill>
        <p:spPr>
          <a:xfrm>
            <a:off x="15517936" y="6932288"/>
            <a:ext cx="1369649" cy="763507"/>
          </a:xfrm>
          <a:prstGeom prst="rect">
            <a:avLst/>
          </a:prstGeom>
          <a:ln w="12700">
            <a:miter lim="400000"/>
            <a:headEnd/>
            <a:tailEnd/>
          </a:ln>
        </p:spPr>
      </p:pic>
      <p:pic>
        <p:nvPicPr>
          <p:cNvPr id="514" name="截屏2020-07-20 下午1.49.09.png" descr="截屏2020-07-20 下午1.49.09.png"/>
          <p:cNvPicPr>
            <a:picLocks noChangeAspect="1"/>
          </p:cNvPicPr>
          <p:nvPr/>
        </p:nvPicPr>
        <p:blipFill>
          <a:blip r:embed="rId11"/>
          <a:stretch>
            <a:fillRect/>
          </a:stretch>
        </p:blipFill>
        <p:spPr>
          <a:xfrm>
            <a:off x="15085703" y="3827440"/>
            <a:ext cx="2180054" cy="718195"/>
          </a:xfrm>
          <a:prstGeom prst="rect">
            <a:avLst/>
          </a:prstGeom>
          <a:ln w="12700">
            <a:miter lim="400000"/>
            <a:headEnd/>
            <a:tailEnd/>
          </a:ln>
        </p:spPr>
      </p:pic>
      <p:grpSp>
        <p:nvGrpSpPr>
          <p:cNvPr id="518" name="成组"/>
          <p:cNvGrpSpPr/>
          <p:nvPr/>
        </p:nvGrpSpPr>
        <p:grpSpPr>
          <a:xfrm>
            <a:off x="16251532" y="4691481"/>
            <a:ext cx="7807600" cy="5463398"/>
            <a:chOff x="0" y="0"/>
            <a:chExt cx="7807599" cy="5463396"/>
          </a:xfrm>
        </p:grpSpPr>
        <p:pic>
          <p:nvPicPr>
            <p:cNvPr id="515" name="截屏2020-07-20 下午1.53.25.png" descr="截屏2020-07-20 下午1.53.25.png"/>
            <p:cNvPicPr>
              <a:picLocks noChangeAspect="1"/>
            </p:cNvPicPr>
            <p:nvPr/>
          </p:nvPicPr>
          <p:blipFill>
            <a:blip r:embed="rId12"/>
            <a:stretch>
              <a:fillRect/>
            </a:stretch>
          </p:blipFill>
          <p:spPr>
            <a:xfrm>
              <a:off x="112518" y="4370318"/>
              <a:ext cx="7582562" cy="1016976"/>
            </a:xfrm>
            <a:prstGeom prst="rect">
              <a:avLst/>
            </a:prstGeom>
            <a:ln w="12700" cap="flat">
              <a:noFill/>
              <a:miter lim="400000"/>
              <a:headEnd/>
              <a:tailEnd/>
            </a:ln>
            <a:effectLst/>
          </p:spPr>
        </p:pic>
        <p:sp>
          <p:nvSpPr>
            <p:cNvPr id="516" name="矩形"/>
            <p:cNvSpPr/>
            <p:nvPr/>
          </p:nvSpPr>
          <p:spPr>
            <a:xfrm>
              <a:off x="0" y="4303703"/>
              <a:ext cx="7807600" cy="1159694"/>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517" name="线条"/>
            <p:cNvSpPr/>
            <p:nvPr/>
          </p:nvSpPr>
          <p:spPr>
            <a:xfrm flipH="1" flipV="1">
              <a:off x="376479" y="-1"/>
              <a:ext cx="3838099" cy="4310090"/>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522" name="成组"/>
          <p:cNvGrpSpPr/>
          <p:nvPr/>
        </p:nvGrpSpPr>
        <p:grpSpPr>
          <a:xfrm>
            <a:off x="13973258" y="7813961"/>
            <a:ext cx="7902226" cy="3898055"/>
            <a:chOff x="0" y="0"/>
            <a:chExt cx="7902224" cy="3898053"/>
          </a:xfrm>
        </p:grpSpPr>
        <p:pic>
          <p:nvPicPr>
            <p:cNvPr id="519" name="截屏2020-07-20 下午1.56.36.png" descr="截屏2020-07-20 下午1.56.36.png"/>
            <p:cNvPicPr>
              <a:picLocks noChangeAspect="1"/>
            </p:cNvPicPr>
            <p:nvPr/>
          </p:nvPicPr>
          <p:blipFill>
            <a:blip r:embed="rId13"/>
            <a:stretch>
              <a:fillRect/>
            </a:stretch>
          </p:blipFill>
          <p:spPr>
            <a:xfrm>
              <a:off x="99874" y="2665470"/>
              <a:ext cx="7695501" cy="1153073"/>
            </a:xfrm>
            <a:prstGeom prst="rect">
              <a:avLst/>
            </a:prstGeom>
            <a:ln w="12700" cap="flat">
              <a:noFill/>
              <a:miter lim="400000"/>
              <a:headEnd/>
              <a:tailEnd/>
            </a:ln>
            <a:effectLst/>
          </p:spPr>
        </p:pic>
        <p:sp>
          <p:nvSpPr>
            <p:cNvPr id="520" name="矩形"/>
            <p:cNvSpPr/>
            <p:nvPr/>
          </p:nvSpPr>
          <p:spPr>
            <a:xfrm>
              <a:off x="0" y="2598544"/>
              <a:ext cx="7902225" cy="1299510"/>
            </a:xfrm>
            <a:prstGeom prst="rect">
              <a:avLst/>
            </a:prstGeom>
            <a:noFill/>
            <a:ln w="50800" cap="flat">
              <a:solidFill>
                <a:srgbClr val="FF2600"/>
              </a:solidFill>
              <a:prstDash val="solid"/>
              <a:miter lim="400000"/>
            </a:ln>
            <a:effectLst/>
          </p:spPr>
          <p:txBody>
            <a:bodyPr wrap="square" lIns="71437" tIns="71437" rIns="71437" bIns="71437" numCol="1" anchor="ctr">
              <a:noAutofit/>
            </a:bodyPr>
            <a:lstStyle/>
            <a:p>
              <a:pPr>
                <a:defRPr sz="5000">
                  <a:solidFill>
                    <a:srgbClr val="FFFFFF"/>
                  </a:solidFill>
                </a:defRPr>
              </a:pPr>
            </a:p>
          </p:txBody>
        </p:sp>
        <p:sp>
          <p:nvSpPr>
            <p:cNvPr id="521" name="线条"/>
            <p:cNvSpPr/>
            <p:nvPr/>
          </p:nvSpPr>
          <p:spPr>
            <a:xfrm flipV="1">
              <a:off x="821166" y="0"/>
              <a:ext cx="1024951" cy="2568544"/>
            </a:xfrm>
            <a:prstGeom prst="line">
              <a:avLst/>
            </a:prstGeom>
            <a:noFill/>
            <a:ln w="76200" cap="flat">
              <a:solidFill>
                <a:srgbClr val="FF2600"/>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sp>
        <p:nvSpPr>
          <p:cNvPr id="523" name="求解出来的梯度矩阵的形式应与原矩阵完全一致，这一点可以作为检验计算结果是否正确的标准。"/>
          <p:cNvSpPr txBox="1"/>
          <p:nvPr/>
        </p:nvSpPr>
        <p:spPr>
          <a:xfrm>
            <a:off x="621777" y="10234317"/>
            <a:ext cx="12999299" cy="1692276"/>
          </a:xfrm>
          <a:prstGeom prst="rect">
            <a:avLst/>
          </a:prstGeom>
          <a:ln w="12700">
            <a:miter lim="400000"/>
          </a:ln>
        </p:spPr>
        <p:txBody>
          <a:bodyPr lIns="71437" tIns="71437" rIns="71437" bIns="71437" anchor="ctr">
            <a:spAutoFit/>
          </a:bodyPr>
          <a:lstStyle>
            <a:lvl1pPr algn="just">
              <a:defRPr sz="4300" b="1">
                <a:solidFill>
                  <a:srgbClr val="FF2600"/>
                </a:solidFill>
              </a:defRPr>
            </a:lvl1pPr>
          </a:lstStyle>
          <a:p>
            <a:r>
              <a:t>求解出来的梯度矩阵的形式应与原矩阵完全一致，这一点可以作为检验计算结果是否正确的标准。</a:t>
            </a:r>
          </a:p>
        </p:txBody>
      </p:sp>
      <p:grpSp>
        <p:nvGrpSpPr>
          <p:cNvPr id="528" name="成组"/>
          <p:cNvGrpSpPr/>
          <p:nvPr/>
        </p:nvGrpSpPr>
        <p:grpSpPr>
          <a:xfrm>
            <a:off x="1583814" y="7193607"/>
            <a:ext cx="11517861" cy="2998635"/>
            <a:chOff x="0" y="0"/>
            <a:chExt cx="11517859" cy="2998634"/>
          </a:xfrm>
        </p:grpSpPr>
        <p:pic>
          <p:nvPicPr>
            <p:cNvPr id="524" name="截屏2020-07-20 下午1.44.39.png" descr="截屏2020-07-20 下午1.44.39.png"/>
            <p:cNvPicPr>
              <a:picLocks noChangeAspect="1"/>
            </p:cNvPicPr>
            <p:nvPr/>
          </p:nvPicPr>
          <p:blipFill>
            <a:blip r:embed="rId14"/>
            <a:stretch>
              <a:fillRect/>
            </a:stretch>
          </p:blipFill>
          <p:spPr>
            <a:xfrm>
              <a:off x="251338" y="274833"/>
              <a:ext cx="2271203" cy="1153073"/>
            </a:xfrm>
            <a:prstGeom prst="rect">
              <a:avLst/>
            </a:prstGeom>
            <a:ln w="12700" cap="flat">
              <a:noFill/>
              <a:miter lim="400000"/>
              <a:headEnd/>
              <a:tailEnd/>
            </a:ln>
            <a:effectLst/>
          </p:spPr>
        </p:pic>
        <p:pic>
          <p:nvPicPr>
            <p:cNvPr id="525" name="截屏2020-07-20 下午2.08.37.png" descr="截屏2020-07-20 下午2.08.37.png"/>
            <p:cNvPicPr>
              <a:picLocks noChangeAspect="1"/>
            </p:cNvPicPr>
            <p:nvPr/>
          </p:nvPicPr>
          <p:blipFill>
            <a:blip r:embed="rId15"/>
            <a:stretch>
              <a:fillRect/>
            </a:stretch>
          </p:blipFill>
          <p:spPr>
            <a:xfrm>
              <a:off x="3950480" y="141096"/>
              <a:ext cx="3616900" cy="1350310"/>
            </a:xfrm>
            <a:prstGeom prst="rect">
              <a:avLst/>
            </a:prstGeom>
            <a:ln w="12700" cap="flat">
              <a:noFill/>
              <a:miter lim="400000"/>
              <a:headEnd/>
              <a:tailEnd/>
            </a:ln>
            <a:effectLst/>
          </p:spPr>
        </p:pic>
        <p:pic>
          <p:nvPicPr>
            <p:cNvPr id="526" name="截屏2020-07-20 下午2.08.50.png" descr="截屏2020-07-20 下午2.08.50.png"/>
            <p:cNvPicPr>
              <a:picLocks noChangeAspect="1"/>
            </p:cNvPicPr>
            <p:nvPr/>
          </p:nvPicPr>
          <p:blipFill>
            <a:blip r:embed="rId16"/>
            <a:stretch>
              <a:fillRect/>
            </a:stretch>
          </p:blipFill>
          <p:spPr>
            <a:xfrm>
              <a:off x="186163" y="1586348"/>
              <a:ext cx="11145534" cy="1270664"/>
            </a:xfrm>
            <a:prstGeom prst="rect">
              <a:avLst/>
            </a:prstGeom>
            <a:ln w="12700" cap="flat">
              <a:noFill/>
              <a:miter lim="400000"/>
              <a:headEnd/>
              <a:tailEnd/>
            </a:ln>
            <a:effectLst/>
          </p:spPr>
        </p:pic>
        <p:sp>
          <p:nvSpPr>
            <p:cNvPr id="527" name="圆角矩形"/>
            <p:cNvSpPr/>
            <p:nvPr/>
          </p:nvSpPr>
          <p:spPr>
            <a:xfrm>
              <a:off x="0" y="0"/>
              <a:ext cx="11517860" cy="2998635"/>
            </a:xfrm>
            <a:prstGeom prst="roundRect">
              <a:avLst>
                <a:gd name="adj" fmla="val 28356"/>
              </a:avLst>
            </a:prstGeom>
            <a:noFill/>
            <a:ln w="50800" cap="flat">
              <a:solidFill>
                <a:srgbClr val="8B8582"/>
              </a:solidFill>
              <a:custDash>
                <a:ds d="200000" sp="200000"/>
              </a:custDash>
              <a:miter lim="400000"/>
            </a:ln>
            <a:effectLst>
              <a:reflection stA="50000" endPos="40000" dir="5400000" sy="-100000" algn="bl" rotWithShape="0"/>
            </a:effectLst>
          </p:spPr>
          <p:txBody>
            <a:bodyPr wrap="square" lIns="71437" tIns="71437" rIns="71437" bIns="71437" numCol="1" anchor="ctr">
              <a:noAutofit/>
            </a:bodyPr>
            <a:lstStyle/>
            <a:p>
              <a:pPr>
                <a:defRPr sz="5000">
                  <a:solidFill>
                    <a:srgbClr val="858585"/>
                  </a:solidFill>
                </a:defRPr>
              </a:pPr>
            </a:p>
          </p:txBody>
        </p:sp>
      </p:grpSp>
      <p:sp>
        <p:nvSpPr>
          <p:cNvPr id="529"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5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5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type="el">
                                    <p:tmAbs val="0"/>
                                  </p:iterate>
                                  <p:childTnLst>
                                    <p:set>
                                      <p:cBhvr>
                                        <p:cTn id="30" dur="indefinite" fill="hold"/>
                                        <p:tgtEl>
                                          <p:spTgt spid="5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type="el">
                                    <p:tmAbs val="0"/>
                                  </p:iterate>
                                  <p:childTnLst>
                                    <p:set>
                                      <p:cBhvr>
                                        <p:cTn id="34" dur="indefinite" fill="hold"/>
                                        <p:tgtEl>
                                          <p:spTgt spid="5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type="el">
                                    <p:tmAbs val="0"/>
                                  </p:iterate>
                                  <p:childTnLst>
                                    <p:set>
                                      <p:cBhvr>
                                        <p:cTn id="38" dur="indefinite" fill="hold"/>
                                        <p:tgtEl>
                                          <p:spTgt spid="5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type="el">
                                    <p:tmAbs val="0"/>
                                  </p:iterate>
                                  <p:childTnLst>
                                    <p:set>
                                      <p:cBhvr>
                                        <p:cTn id="42" dur="indefinite" fill="hold"/>
                                        <p:tgtEl>
                                          <p:spTgt spid="5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type="el">
                                    <p:tmAbs val="0"/>
                                  </p:iterate>
                                  <p:childTnLst>
                                    <p:set>
                                      <p:cBhvr>
                                        <p:cTn id="46" dur="indefinite" fill="hold"/>
                                        <p:tgtEl>
                                          <p:spTgt spid="5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type="el">
                                    <p:tmAbs val="0"/>
                                  </p:iterate>
                                  <p:childTnLst>
                                    <p:set>
                                      <p:cBhvr>
                                        <p:cTn id="50" dur="indefinite" fill="hold"/>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506" grpId="3" animBg="1" advAuto="0"/>
      <p:bldP spid="514" grpId="8" animBg="1" advAuto="0"/>
      <p:bldP spid="513" grpId="10" animBg="1" advAuto="0"/>
      <p:bldP spid="509" grpId="4" animBg="1" advAuto="0"/>
      <p:bldP spid="523" grpId="12" animBg="1" advAuto="0"/>
      <p:bldP spid="528" grpId="1" animBg="1" advAuto="0"/>
      <p:bldP spid="518" grpId="9" animBg="1" advAuto="0"/>
      <p:bldP spid="522" grpId="11" animBg="1" advAuto="0"/>
      <p:bldP spid="504" grpId="2" animBg="1" advAuto="0"/>
      <p:bldP spid="512" grpId="7" animBg="1" advAuto="0"/>
      <p:bldP spid="510" grpId="5" animBg="1" advAuto="0"/>
      <p:bldP spid="511" grpId="6"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矩形"/>
          <p:cNvGrpSpPr/>
          <p:nvPr/>
        </p:nvGrpSpPr>
        <p:grpSpPr>
          <a:xfrm>
            <a:off x="1069233" y="2215763"/>
            <a:ext cx="22245534" cy="8624775"/>
            <a:chOff x="0" y="0"/>
            <a:chExt cx="22245533" cy="8624773"/>
          </a:xfrm>
        </p:grpSpPr>
        <p:sp>
          <p:nvSpPr>
            <p:cNvPr id="532" name="矩形"/>
            <p:cNvSpPr/>
            <p:nvPr/>
          </p:nvSpPr>
          <p:spPr>
            <a:xfrm>
              <a:off x="107950" y="107950"/>
              <a:ext cx="22029634" cy="8408874"/>
            </a:xfrm>
            <a:prstGeom prst="rect">
              <a:avLst/>
            </a:prstGeom>
            <a:solidFill>
              <a:srgbClr val="FFFFFF"/>
            </a:solidFill>
            <a:ln>
              <a:noFill/>
            </a:ln>
            <a:effectLst/>
          </p:spPr>
          <p:txBody>
            <a:bodyPr wrap="square" lIns="71437" tIns="71437" rIns="71437" bIns="71437" numCol="1" anchor="ctr">
              <a:noAutofit/>
            </a:bodyPr>
            <a:lstStyle/>
            <a:p>
              <a:pPr>
                <a:defRPr sz="5000">
                  <a:solidFill>
                    <a:srgbClr val="FFFFFF"/>
                  </a:solidFill>
                </a:defRPr>
              </a:pPr>
            </a:p>
          </p:txBody>
        </p:sp>
        <p:pic>
          <p:nvPicPr>
            <p:cNvPr id="531" name="矩形 矩形" descr="矩形 矩形"/>
            <p:cNvPicPr/>
            <p:nvPr/>
          </p:nvPicPr>
          <p:blipFill>
            <a:blip r:embed="rId1"/>
            <a:stretch>
              <a:fillRect/>
            </a:stretch>
          </p:blipFill>
          <p:spPr>
            <a:xfrm>
              <a:off x="0" y="0"/>
              <a:ext cx="22245534" cy="8624774"/>
            </a:xfrm>
            <a:prstGeom prst="rect">
              <a:avLst/>
            </a:prstGeom>
            <a:effectLst/>
          </p:spPr>
        </p:pic>
      </p:grpSp>
      <p:pic>
        <p:nvPicPr>
          <p:cNvPr id="534" name="图像" descr="图像"/>
          <p:cNvPicPr>
            <a:picLocks noChangeAspect="1"/>
          </p:cNvPicPr>
          <p:nvPr/>
        </p:nvPicPr>
        <p:blipFill>
          <a:blip r:embed="rId2"/>
          <a:stretch>
            <a:fillRect/>
          </a:stretch>
        </p:blipFill>
        <p:spPr>
          <a:xfrm>
            <a:off x="18846800" y="12080724"/>
            <a:ext cx="5188696" cy="1579169"/>
          </a:xfrm>
          <a:prstGeom prst="rect">
            <a:avLst/>
          </a:prstGeom>
          <a:ln w="12700">
            <a:miter lim="400000"/>
            <a:headEnd/>
            <a:tailEnd/>
          </a:ln>
        </p:spPr>
      </p:pic>
      <p:sp>
        <p:nvSpPr>
          <p:cNvPr id="535"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536" name="BP神经网络训练（权重的更新迭代）"/>
          <p:cNvSpPr txBox="1"/>
          <p:nvPr/>
        </p:nvSpPr>
        <p:spPr>
          <a:xfrm>
            <a:off x="516838" y="899993"/>
            <a:ext cx="12559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神经网络训练（权重的更新迭代）</a:t>
            </a:r>
            <a:endParaRPr>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39" name="成组"/>
          <p:cNvGrpSpPr/>
          <p:nvPr/>
        </p:nvGrpSpPr>
        <p:grpSpPr>
          <a:xfrm>
            <a:off x="1705894" y="2403810"/>
            <a:ext cx="6635164" cy="3399306"/>
            <a:chOff x="0" y="0"/>
            <a:chExt cx="6635163" cy="3399304"/>
          </a:xfrm>
        </p:grpSpPr>
        <p:pic>
          <p:nvPicPr>
            <p:cNvPr id="537" name="截屏2020-07-20 下午3.12.19.png" descr="截屏2020-07-20 下午3.12.19.png"/>
            <p:cNvPicPr>
              <a:picLocks noChangeAspect="1"/>
            </p:cNvPicPr>
            <p:nvPr/>
          </p:nvPicPr>
          <p:blipFill>
            <a:blip r:embed="rId3"/>
            <a:stretch>
              <a:fillRect/>
            </a:stretch>
          </p:blipFill>
          <p:spPr>
            <a:xfrm>
              <a:off x="1300451" y="1090464"/>
              <a:ext cx="5334713" cy="2308841"/>
            </a:xfrm>
            <a:prstGeom prst="rect">
              <a:avLst/>
            </a:prstGeom>
            <a:ln w="25400" cap="flat">
              <a:noFill/>
              <a:miter lim="400000"/>
              <a:headEnd/>
              <a:tailEnd/>
            </a:ln>
            <a:effectLst>
              <a:outerShdw blurRad="355600" dist="177800" dir="5400000" rotWithShape="0">
                <a:srgbClr val="000000">
                  <a:alpha val="70000"/>
                </a:srgbClr>
              </a:outerShdw>
            </a:effectLst>
          </p:spPr>
        </p:pic>
        <p:sp>
          <p:nvSpPr>
            <p:cNvPr id="538" name="网络结构："/>
            <p:cNvSpPr txBox="1"/>
            <p:nvPr/>
          </p:nvSpPr>
          <p:spPr>
            <a:xfrm>
              <a:off x="0" y="-1"/>
              <a:ext cx="5992638"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网络结构：</a:t>
              </a:r>
            </a:p>
          </p:txBody>
        </p:sp>
      </p:grpSp>
      <p:grpSp>
        <p:nvGrpSpPr>
          <p:cNvPr id="543" name="成组"/>
          <p:cNvGrpSpPr/>
          <p:nvPr/>
        </p:nvGrpSpPr>
        <p:grpSpPr>
          <a:xfrm>
            <a:off x="1393690" y="6874211"/>
            <a:ext cx="9144223" cy="3397052"/>
            <a:chOff x="0" y="0"/>
            <a:chExt cx="9144222" cy="3397051"/>
          </a:xfrm>
        </p:grpSpPr>
        <p:pic>
          <p:nvPicPr>
            <p:cNvPr id="540" name="截屏2020-07-18 下午1.55.53.png" descr="截屏2020-07-18 下午1.55.53.png"/>
            <p:cNvPicPr>
              <a:picLocks noChangeAspect="1"/>
            </p:cNvPicPr>
            <p:nvPr/>
          </p:nvPicPr>
          <p:blipFill>
            <a:blip r:embed="rId4"/>
            <a:stretch>
              <a:fillRect/>
            </a:stretch>
          </p:blipFill>
          <p:spPr>
            <a:xfrm>
              <a:off x="0" y="1088211"/>
              <a:ext cx="9144223" cy="2308841"/>
            </a:xfrm>
            <a:prstGeom prst="rect">
              <a:avLst/>
            </a:prstGeom>
            <a:ln w="25400" cap="flat">
              <a:noFill/>
              <a:miter lim="400000"/>
              <a:headEnd/>
              <a:tailEnd/>
            </a:ln>
            <a:effectLst>
              <a:outerShdw blurRad="355600" dist="177800" dir="5400000" rotWithShape="0">
                <a:srgbClr val="000000">
                  <a:alpha val="70000"/>
                </a:srgbClr>
              </a:outerShdw>
            </a:effectLst>
          </p:spPr>
        </p:pic>
        <p:sp>
          <p:nvSpPr>
            <p:cNvPr id="541" name="得到的结果不满意"/>
            <p:cNvSpPr txBox="1"/>
            <p:nvPr/>
          </p:nvSpPr>
          <p:spPr>
            <a:xfrm>
              <a:off x="3033823" y="1993393"/>
              <a:ext cx="2492376" cy="549276"/>
            </a:xfrm>
            <a:prstGeom prst="rect">
              <a:avLst/>
            </a:prstGeom>
            <a:noFill/>
            <a:ln w="12700" cap="flat">
              <a:noFill/>
              <a:miter lim="400000"/>
            </a:ln>
            <a:effectLst/>
          </p:spPr>
          <p:txBody>
            <a:bodyPr wrap="none" lIns="71437" tIns="71437" rIns="71437" bIns="71437" numCol="1" anchor="ctr">
              <a:spAutoFit/>
            </a:bodyPr>
            <a:lstStyle>
              <a:lvl1pPr>
                <a:defRPr sz="2300"/>
              </a:lvl1pPr>
            </a:lstStyle>
            <a:p>
              <a:r>
                <a:t>得到的结果不满意</a:t>
              </a:r>
            </a:p>
          </p:txBody>
        </p:sp>
        <p:sp>
          <p:nvSpPr>
            <p:cNvPr id="542" name="核心过程："/>
            <p:cNvSpPr txBox="1"/>
            <p:nvPr/>
          </p:nvSpPr>
          <p:spPr>
            <a:xfrm>
              <a:off x="324903" y="-1"/>
              <a:ext cx="5992639"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核心过程：</a:t>
              </a:r>
            </a:p>
          </p:txBody>
        </p:sp>
      </p:grpSp>
      <p:grpSp>
        <p:nvGrpSpPr>
          <p:cNvPr id="548" name="成组"/>
          <p:cNvGrpSpPr/>
          <p:nvPr/>
        </p:nvGrpSpPr>
        <p:grpSpPr>
          <a:xfrm>
            <a:off x="12109215" y="2403811"/>
            <a:ext cx="10206119" cy="5838942"/>
            <a:chOff x="0" y="0"/>
            <a:chExt cx="10206118" cy="5838941"/>
          </a:xfrm>
        </p:grpSpPr>
        <p:grpSp>
          <p:nvGrpSpPr>
            <p:cNvPr id="546" name="截屏2020-07-20 下午4.59.25.png"/>
            <p:cNvGrpSpPr/>
            <p:nvPr/>
          </p:nvGrpSpPr>
          <p:grpSpPr>
            <a:xfrm>
              <a:off x="838723" y="950764"/>
              <a:ext cx="9367396" cy="4888178"/>
              <a:chOff x="0" y="0"/>
              <a:chExt cx="9367394" cy="4888177"/>
            </a:xfrm>
          </p:grpSpPr>
          <p:pic>
            <p:nvPicPr>
              <p:cNvPr id="545" name="截屏2020-07-20 下午4.59.25.png" descr="截屏2020-07-20 下午4.59.25.png"/>
              <p:cNvPicPr>
                <a:picLocks noChangeAspect="1"/>
              </p:cNvPicPr>
              <p:nvPr/>
            </p:nvPicPr>
            <p:blipFill>
              <a:blip r:embed="rId5"/>
              <a:stretch>
                <a:fillRect/>
              </a:stretch>
            </p:blipFill>
            <p:spPr>
              <a:xfrm>
                <a:off x="177800" y="114300"/>
                <a:ext cx="9011795" cy="4430978"/>
              </a:xfrm>
              <a:prstGeom prst="rect">
                <a:avLst/>
              </a:prstGeom>
              <a:ln>
                <a:noFill/>
              </a:ln>
              <a:effectLst/>
            </p:spPr>
          </p:pic>
          <p:pic>
            <p:nvPicPr>
              <p:cNvPr id="544" name="截屏2020-07-20 下午4.59.25.png" descr="截屏2020-07-20 下午4.59.25.png"/>
              <p:cNvPicPr/>
              <p:nvPr/>
            </p:nvPicPr>
            <p:blipFill>
              <a:blip r:embed="rId6"/>
              <a:stretch>
                <a:fillRect/>
              </a:stretch>
            </p:blipFill>
            <p:spPr>
              <a:xfrm>
                <a:off x="0" y="0"/>
                <a:ext cx="9367395" cy="4888178"/>
              </a:xfrm>
              <a:prstGeom prst="rect">
                <a:avLst/>
              </a:prstGeom>
              <a:effectLst/>
            </p:spPr>
          </p:pic>
        </p:grpSp>
        <p:sp>
          <p:nvSpPr>
            <p:cNvPr id="547" name="梯度下降法："/>
            <p:cNvSpPr txBox="1"/>
            <p:nvPr/>
          </p:nvSpPr>
          <p:spPr>
            <a:xfrm>
              <a:off x="0" y="-1"/>
              <a:ext cx="5992638"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梯度下降法：</a:t>
              </a:r>
            </a:p>
          </p:txBody>
        </p:sp>
      </p:grpSp>
      <p:grpSp>
        <p:nvGrpSpPr>
          <p:cNvPr id="553" name="成组"/>
          <p:cNvGrpSpPr/>
          <p:nvPr/>
        </p:nvGrpSpPr>
        <p:grpSpPr>
          <a:xfrm>
            <a:off x="12109215" y="7915105"/>
            <a:ext cx="9525239" cy="2417158"/>
            <a:chOff x="0" y="0"/>
            <a:chExt cx="9525238" cy="2417157"/>
          </a:xfrm>
        </p:grpSpPr>
        <p:grpSp>
          <p:nvGrpSpPr>
            <p:cNvPr id="551" name="截屏2020-07-20 下午5.04.40.png"/>
            <p:cNvGrpSpPr/>
            <p:nvPr/>
          </p:nvGrpSpPr>
          <p:grpSpPr>
            <a:xfrm>
              <a:off x="2447452" y="857377"/>
              <a:ext cx="7077787" cy="1559781"/>
              <a:chOff x="0" y="0"/>
              <a:chExt cx="7077785" cy="1559780"/>
            </a:xfrm>
          </p:grpSpPr>
          <p:pic>
            <p:nvPicPr>
              <p:cNvPr id="550" name="截屏2020-07-20 下午5.04.40.png" descr="截屏2020-07-20 下午5.04.40.png"/>
              <p:cNvPicPr>
                <a:picLocks noChangeAspect="1"/>
              </p:cNvPicPr>
              <p:nvPr/>
            </p:nvPicPr>
            <p:blipFill>
              <a:blip r:embed="rId7"/>
              <a:stretch>
                <a:fillRect/>
              </a:stretch>
            </p:blipFill>
            <p:spPr>
              <a:xfrm>
                <a:off x="177800" y="114300"/>
                <a:ext cx="6722186" cy="1102581"/>
              </a:xfrm>
              <a:prstGeom prst="rect">
                <a:avLst/>
              </a:prstGeom>
              <a:ln>
                <a:noFill/>
              </a:ln>
              <a:effectLst/>
            </p:spPr>
          </p:pic>
          <p:pic>
            <p:nvPicPr>
              <p:cNvPr id="549" name="截屏2020-07-20 下午5.04.40.png" descr="截屏2020-07-20 下午5.04.40.png"/>
              <p:cNvPicPr/>
              <p:nvPr/>
            </p:nvPicPr>
            <p:blipFill>
              <a:blip r:embed="rId8"/>
              <a:stretch>
                <a:fillRect/>
              </a:stretch>
            </p:blipFill>
            <p:spPr>
              <a:xfrm>
                <a:off x="0" y="0"/>
                <a:ext cx="7077786" cy="1559781"/>
              </a:xfrm>
              <a:prstGeom prst="rect">
                <a:avLst/>
              </a:prstGeom>
              <a:effectLst/>
            </p:spPr>
          </p:pic>
        </p:grpSp>
        <p:sp>
          <p:nvSpPr>
            <p:cNvPr id="552" name="损失函数定义："/>
            <p:cNvSpPr txBox="1"/>
            <p:nvPr/>
          </p:nvSpPr>
          <p:spPr>
            <a:xfrm>
              <a:off x="0" y="-1"/>
              <a:ext cx="5992638"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损失函数定义：</a:t>
              </a:r>
            </a:p>
          </p:txBody>
        </p:sp>
      </p:grpSp>
      <p:sp>
        <p:nvSpPr>
          <p:cNvPr id="554" name="箭头 7"/>
          <p:cNvSpPr/>
          <p:nvPr/>
        </p:nvSpPr>
        <p:spPr>
          <a:xfrm>
            <a:off x="10767356" y="8265093"/>
            <a:ext cx="1112416" cy="1423557"/>
          </a:xfrm>
          <a:custGeom>
            <a:avLst/>
            <a:gdLst/>
            <a:ahLst/>
            <a:cxnLst>
              <a:cxn ang="0">
                <a:pos x="wd2" y="hd2"/>
              </a:cxn>
              <a:cxn ang="5400000">
                <a:pos x="wd2" y="hd2"/>
              </a:cxn>
              <a:cxn ang="10800000">
                <a:pos x="wd2" y="hd2"/>
              </a:cxn>
              <a:cxn ang="16200000">
                <a:pos x="wd2" y="hd2"/>
              </a:cxn>
            </a:cxnLst>
            <a:rect l="0" t="0" r="r" b="b"/>
            <a:pathLst>
              <a:path w="21600" h="21600" extrusionOk="0">
                <a:moveTo>
                  <a:pt x="14233" y="0"/>
                </a:moveTo>
                <a:lnTo>
                  <a:pt x="21600" y="7818"/>
                </a:lnTo>
                <a:lnTo>
                  <a:pt x="17473" y="7818"/>
                </a:lnTo>
                <a:cubicBezTo>
                  <a:pt x="17473" y="7860"/>
                  <a:pt x="17475" y="7904"/>
                  <a:pt x="17475" y="7946"/>
                </a:cubicBezTo>
                <a:cubicBezTo>
                  <a:pt x="17475" y="15487"/>
                  <a:pt x="9652" y="21600"/>
                  <a:pt x="2" y="21600"/>
                </a:cubicBezTo>
                <a:cubicBezTo>
                  <a:pt x="2" y="21600"/>
                  <a:pt x="0" y="21600"/>
                  <a:pt x="0" y="21600"/>
                </a:cubicBezTo>
                <a:lnTo>
                  <a:pt x="0" y="16556"/>
                </a:lnTo>
                <a:cubicBezTo>
                  <a:pt x="0" y="16556"/>
                  <a:pt x="2" y="16556"/>
                  <a:pt x="2" y="16556"/>
                </a:cubicBezTo>
                <a:cubicBezTo>
                  <a:pt x="6088" y="16556"/>
                  <a:pt x="11022" y="12702"/>
                  <a:pt x="11022" y="7946"/>
                </a:cubicBezTo>
                <a:cubicBezTo>
                  <a:pt x="11022" y="7903"/>
                  <a:pt x="11018" y="7860"/>
                  <a:pt x="11018" y="7818"/>
                </a:cubicBezTo>
                <a:lnTo>
                  <a:pt x="6864" y="7818"/>
                </a:lnTo>
                <a:lnTo>
                  <a:pt x="14233" y="0"/>
                </a:lnTo>
                <a:close/>
              </a:path>
            </a:pathLst>
          </a:custGeom>
          <a:solidFill>
            <a:srgbClr val="0096FF"/>
          </a:solidFill>
          <a:ln w="12700">
            <a:miter lim="400000"/>
          </a:ln>
        </p:spPr>
        <p:txBody>
          <a:bodyPr lIns="71437" tIns="71437" rIns="71437" bIns="71437" anchor="ctr"/>
          <a:lstStyle/>
          <a:p>
            <a:pPr>
              <a:defRPr sz="2600">
                <a:solidFill>
                  <a:srgbClr val="0096FF"/>
                </a:solidFill>
              </a:defRPr>
            </a:pPr>
          </a:p>
        </p:txBody>
      </p:sp>
      <p:sp>
        <p:nvSpPr>
          <p:cNvPr id="555" name="线条"/>
          <p:cNvSpPr/>
          <p:nvPr/>
        </p:nvSpPr>
        <p:spPr>
          <a:xfrm flipH="1">
            <a:off x="2161755" y="3354575"/>
            <a:ext cx="1" cy="1143001"/>
          </a:xfrm>
          <a:prstGeom prst="line">
            <a:avLst/>
          </a:prstGeom>
          <a:ln w="190500">
            <a:solidFill>
              <a:srgbClr val="0096FF"/>
            </a:solidFill>
            <a:miter lim="400000"/>
            <a:tailEnd type="triangle"/>
          </a:ln>
          <a:effectLst>
            <a:outerShdw blurRad="355600" rotWithShape="0">
              <a:srgbClr val="000000">
                <a:alpha val="75000"/>
              </a:srgbClr>
            </a:outerShdw>
          </a:effectLst>
        </p:spPr>
        <p:txBody>
          <a:bodyPr lIns="71437" tIns="71437" rIns="71437" bIns="71437" anchor="ctr"/>
          <a:lstStyle/>
          <a:p>
            <a:pPr>
              <a:defRPr sz="5000">
                <a:solidFill>
                  <a:srgbClr val="858585"/>
                </a:solidFill>
              </a:defRPr>
            </a:pPr>
          </a:p>
        </p:txBody>
      </p:sp>
      <p:sp>
        <p:nvSpPr>
          <p:cNvPr id="556" name="线条"/>
          <p:cNvSpPr/>
          <p:nvPr/>
        </p:nvSpPr>
        <p:spPr>
          <a:xfrm>
            <a:off x="12507548" y="3354575"/>
            <a:ext cx="1" cy="1143001"/>
          </a:xfrm>
          <a:prstGeom prst="line">
            <a:avLst/>
          </a:prstGeom>
          <a:ln w="190500">
            <a:solidFill>
              <a:srgbClr val="0096FF"/>
            </a:solidFill>
            <a:miter lim="400000"/>
            <a:tailEnd type="triangle"/>
          </a:ln>
          <a:effectLst>
            <a:outerShdw blurRad="355600" rotWithShape="0">
              <a:srgbClr val="000000">
                <a:alpha val="75000"/>
              </a:srgbClr>
            </a:outerShdw>
          </a:effectLst>
        </p:spPr>
        <p:txBody>
          <a:bodyPr lIns="71437" tIns="71437" rIns="71437" bIns="71437" anchor="ctr"/>
          <a:lstStyle/>
          <a:p>
            <a:pPr>
              <a:defRPr sz="5000">
                <a:solidFill>
                  <a:srgbClr val="858585"/>
                </a:solidFill>
              </a:defRPr>
            </a:pPr>
          </a:p>
        </p:txBody>
      </p:sp>
      <p:grpSp>
        <p:nvGrpSpPr>
          <p:cNvPr id="559" name="成组"/>
          <p:cNvGrpSpPr/>
          <p:nvPr/>
        </p:nvGrpSpPr>
        <p:grpSpPr>
          <a:xfrm>
            <a:off x="6598792" y="10992439"/>
            <a:ext cx="9774519" cy="992492"/>
            <a:chOff x="0" y="0"/>
            <a:chExt cx="9774518" cy="992491"/>
          </a:xfrm>
        </p:grpSpPr>
        <p:pic>
          <p:nvPicPr>
            <p:cNvPr id="557" name="截屏2020-07-21 上午8.45.56.png" descr="截屏2020-07-21 上午8.45.56.png"/>
            <p:cNvPicPr>
              <a:picLocks noChangeAspect="1"/>
            </p:cNvPicPr>
            <p:nvPr/>
          </p:nvPicPr>
          <p:blipFill>
            <a:blip r:embed="rId9"/>
            <a:srcRect/>
            <a:stretch>
              <a:fillRect/>
            </a:stretch>
          </p:blipFill>
          <p:spPr>
            <a:xfrm>
              <a:off x="4092268" y="128421"/>
              <a:ext cx="5682251" cy="735650"/>
            </a:xfrm>
            <a:prstGeom prst="rect">
              <a:avLst/>
            </a:prstGeom>
            <a:ln w="12700" cap="flat">
              <a:noFill/>
              <a:miter lim="400000"/>
              <a:headEnd/>
              <a:tailEnd/>
            </a:ln>
            <a:effectLst/>
          </p:spPr>
        </p:pic>
        <p:sp>
          <p:nvSpPr>
            <p:cNvPr id="558" name="权重迭代更新："/>
            <p:cNvSpPr txBox="1"/>
            <p:nvPr/>
          </p:nvSpPr>
          <p:spPr>
            <a:xfrm>
              <a:off x="0" y="0"/>
              <a:ext cx="4669402" cy="992492"/>
            </a:xfrm>
            <a:prstGeom prst="rect">
              <a:avLst/>
            </a:prstGeom>
            <a:noFill/>
            <a:ln w="12700" cap="flat">
              <a:noFill/>
              <a:miter lim="400000"/>
            </a:ln>
            <a:effectLst/>
          </p:spPr>
          <p:txBody>
            <a:bodyPr wrap="square" lIns="71437" tIns="71437" rIns="71437" bIns="71437" numCol="1" anchor="ctr">
              <a:noAutofit/>
            </a:bodyPr>
            <a:lstStyle>
              <a:lvl1pPr algn="just">
                <a:defRPr sz="4800"/>
              </a:lvl1pPr>
            </a:lstStyle>
            <a:p>
              <a:r>
                <a:t>权重迭代更新：</a:t>
              </a:r>
            </a:p>
          </p:txBody>
        </p:sp>
      </p:grpSp>
      <p:grpSp>
        <p:nvGrpSpPr>
          <p:cNvPr id="563" name="成组"/>
          <p:cNvGrpSpPr/>
          <p:nvPr/>
        </p:nvGrpSpPr>
        <p:grpSpPr>
          <a:xfrm>
            <a:off x="12490448" y="10992439"/>
            <a:ext cx="10640358" cy="992492"/>
            <a:chOff x="0" y="0"/>
            <a:chExt cx="10640357" cy="992491"/>
          </a:xfrm>
        </p:grpSpPr>
        <p:sp>
          <p:nvSpPr>
            <p:cNvPr id="560" name="调整量  平滑项"/>
            <p:cNvSpPr txBox="1"/>
            <p:nvPr/>
          </p:nvSpPr>
          <p:spPr>
            <a:xfrm>
              <a:off x="6430486" y="0"/>
              <a:ext cx="4209872" cy="992492"/>
            </a:xfrm>
            <a:prstGeom prst="rect">
              <a:avLst/>
            </a:prstGeom>
            <a:noFill/>
            <a:ln w="12700" cap="flat">
              <a:noFill/>
              <a:miter lim="400000"/>
            </a:ln>
            <a:effectLst/>
          </p:spPr>
          <p:txBody>
            <a:bodyPr wrap="square" lIns="71437" tIns="71437" rIns="71437" bIns="71437" numCol="1" anchor="ctr">
              <a:noAutofit/>
            </a:bodyPr>
            <a:lstStyle/>
            <a:p>
              <a:pPr algn="just">
                <a:defRPr sz="4800"/>
              </a:pPr>
              <a:r>
                <a:rPr b="1">
                  <a:solidFill>
                    <a:srgbClr val="9437FF"/>
                  </a:solidFill>
                </a:rPr>
                <a:t>调整量</a:t>
              </a:r>
              <a:r>
                <a:t>  </a:t>
              </a:r>
              <a:r>
                <a:rPr b="1">
                  <a:solidFill>
                    <a:srgbClr val="0433FF"/>
                  </a:solidFill>
                </a:rPr>
                <a:t>平滑项</a:t>
              </a:r>
              <a:endParaRPr b="1">
                <a:solidFill>
                  <a:srgbClr val="0433FF"/>
                </a:solidFill>
              </a:endParaRPr>
            </a:p>
          </p:txBody>
        </p:sp>
        <p:sp>
          <p:nvSpPr>
            <p:cNvPr id="561" name="圆角矩形"/>
            <p:cNvSpPr/>
            <p:nvPr/>
          </p:nvSpPr>
          <p:spPr>
            <a:xfrm>
              <a:off x="1993292" y="126496"/>
              <a:ext cx="1908578" cy="739500"/>
            </a:xfrm>
            <a:prstGeom prst="roundRect">
              <a:avLst>
                <a:gd name="adj" fmla="val 25761"/>
              </a:avLst>
            </a:prstGeom>
            <a:noFill/>
            <a:ln w="1143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562" name="圆角矩形"/>
            <p:cNvSpPr/>
            <p:nvPr/>
          </p:nvSpPr>
          <p:spPr>
            <a:xfrm>
              <a:off x="0" y="126496"/>
              <a:ext cx="1742870" cy="739500"/>
            </a:xfrm>
            <a:prstGeom prst="roundRect">
              <a:avLst>
                <a:gd name="adj" fmla="val 25761"/>
              </a:avLst>
            </a:prstGeom>
            <a:noFill/>
            <a:ln w="1270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sp>
        <p:nvSpPr>
          <p:cNvPr id="564"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type="el">
                                    <p:tmAbs val="0"/>
                                  </p:iterate>
                                  <p:childTnLst>
                                    <p:set>
                                      <p:cBhvr>
                                        <p:cTn id="6" dur="indefinite" fill="hold"/>
                                        <p:tgtEl>
                                          <p:spTgt spid="539"/>
                                        </p:tgtEl>
                                        <p:attrNameLst>
                                          <p:attrName>style.visibility</p:attrName>
                                        </p:attrNameLst>
                                      </p:cBhvr>
                                      <p:to>
                                        <p:strVal val="visible"/>
                                      </p:to>
                                    </p:set>
                                    <p:animEffect transition="in" filter="box(out)">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iterate type="lt">
                                    <p:tmAbs val="0"/>
                                  </p:iterate>
                                  <p:childTnLst>
                                    <p:set>
                                      <p:cBhvr>
                                        <p:cTn id="11" dur="indefinite" fill="hold"/>
                                        <p:tgtEl>
                                          <p:spTgt spid="555"/>
                                        </p:tgtEl>
                                        <p:attrNameLst>
                                          <p:attrName>style.visibility</p:attrName>
                                        </p:attrNameLst>
                                      </p:cBhvr>
                                      <p:to>
                                        <p:strVal val="visible"/>
                                      </p:to>
                                    </p:set>
                                    <p:animEffect transition="in" filter="fade">
                                      <p:cBhvr>
                                        <p:cTn id="12" dur="500"/>
                                        <p:tgtEl>
                                          <p:spTgt spid="5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type="el">
                                    <p:tmAbs val="0"/>
                                  </p:iterate>
                                  <p:childTnLst>
                                    <p:set>
                                      <p:cBhvr>
                                        <p:cTn id="16" dur="indefinite" fill="hold"/>
                                        <p:tgtEl>
                                          <p:spTgt spid="543"/>
                                        </p:tgtEl>
                                        <p:attrNameLst>
                                          <p:attrName>style.visibility</p:attrName>
                                        </p:attrNameLst>
                                      </p:cBhvr>
                                      <p:to>
                                        <p:strVal val="visible"/>
                                      </p:to>
                                    </p:set>
                                    <p:animEffect transition="in" filter="box(out)">
                                      <p:cBhvr>
                                        <p:cTn id="17" dur="1000"/>
                                        <p:tgtEl>
                                          <p:spTgt spid="5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4" nodeType="clickEffect">
                                  <p:stCondLst>
                                    <p:cond delay="0"/>
                                  </p:stCondLst>
                                  <p:iterate type="lt">
                                    <p:tmAbs val="0"/>
                                  </p:iterate>
                                  <p:childTnLst>
                                    <p:set>
                                      <p:cBhvr>
                                        <p:cTn id="21" dur="indefinite" fill="hold"/>
                                        <p:tgtEl>
                                          <p:spTgt spid="554"/>
                                        </p:tgtEl>
                                        <p:attrNameLst>
                                          <p:attrName>style.visibility</p:attrName>
                                        </p:attrNameLst>
                                      </p:cBhvr>
                                      <p:to>
                                        <p:strVal val="visible"/>
                                      </p:to>
                                    </p:set>
                                    <p:animEffect transition="in" filter="fade">
                                      <p:cBhvr>
                                        <p:cTn id="22" dur="2000"/>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5" nodeType="clickEffect">
                                  <p:stCondLst>
                                    <p:cond delay="0"/>
                                  </p:stCondLst>
                                  <p:iterate type="el">
                                    <p:tmAbs val="0"/>
                                  </p:iterate>
                                  <p:childTnLst>
                                    <p:set>
                                      <p:cBhvr>
                                        <p:cTn id="26" dur="indefinite" fill="hold"/>
                                        <p:tgtEl>
                                          <p:spTgt spid="548"/>
                                        </p:tgtEl>
                                        <p:attrNameLst>
                                          <p:attrName>style.visibility</p:attrName>
                                        </p:attrNameLst>
                                      </p:cBhvr>
                                      <p:to>
                                        <p:strVal val="visible"/>
                                      </p:to>
                                    </p:set>
                                    <p:animEffect transition="in" filter="box(out)">
                                      <p:cBhvr>
                                        <p:cTn id="27" dur="1000"/>
                                        <p:tgtEl>
                                          <p:spTgt spid="5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6" nodeType="clickEffect">
                                  <p:stCondLst>
                                    <p:cond delay="0"/>
                                  </p:stCondLst>
                                  <p:iterate type="lt">
                                    <p:tmAbs val="0"/>
                                  </p:iterate>
                                  <p:childTnLst>
                                    <p:set>
                                      <p:cBhvr>
                                        <p:cTn id="31" dur="indefinite" fill="hold"/>
                                        <p:tgtEl>
                                          <p:spTgt spid="556"/>
                                        </p:tgtEl>
                                        <p:attrNameLst>
                                          <p:attrName>style.visibility</p:attrName>
                                        </p:attrNameLst>
                                      </p:cBhvr>
                                      <p:to>
                                        <p:strVal val="visible"/>
                                      </p:to>
                                    </p:set>
                                    <p:animEffect transition="in" filter="fade">
                                      <p:cBhvr>
                                        <p:cTn id="32" dur="2000"/>
                                        <p:tgtEl>
                                          <p:spTgt spid="55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type="el">
                                    <p:tmAbs val="0"/>
                                  </p:iterate>
                                  <p:childTnLst>
                                    <p:set>
                                      <p:cBhvr>
                                        <p:cTn id="36" dur="indefinite" fill="hold"/>
                                        <p:tgtEl>
                                          <p:spTgt spid="5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type="el">
                                    <p:tmAbs val="0"/>
                                  </p:iterate>
                                  <p:childTnLst>
                                    <p:set>
                                      <p:cBhvr>
                                        <p:cTn id="40" dur="indefinite" fill="hold"/>
                                        <p:tgtEl>
                                          <p:spTgt spid="5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9" nodeType="clickEffect">
                                  <p:stCondLst>
                                    <p:cond delay="0"/>
                                  </p:stCondLst>
                                  <p:iterate type="el">
                                    <p:tmAbs val="0"/>
                                  </p:iterate>
                                  <p:childTnLst>
                                    <p:set>
                                      <p:cBhvr>
                                        <p:cTn id="44" dur="indefinite" fill="hold"/>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554" grpId="4" animBg="1" advAuto="0"/>
      <p:bldP spid="543" grpId="3" animBg="1" advAuto="0"/>
      <p:bldP spid="553" grpId="7" animBg="1" advAuto="0"/>
      <p:bldP spid="555" grpId="2" animBg="1" advAuto="0"/>
      <p:bldP spid="539" grpId="1" animBg="1" advAuto="0"/>
      <p:bldP spid="559" grpId="8" animBg="1" advAuto="0"/>
      <p:bldP spid="548" grpId="5" animBg="1" advAuto="0"/>
      <p:bldP spid="556" grpId="6" animBg="1" advAuto="0"/>
      <p:bldP spid="563" grpId="9"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567"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568" name="BP神经网络Python实现"/>
          <p:cNvSpPr txBox="1"/>
          <p:nvPr>
            <p:ph type="ctrTitle"/>
          </p:nvPr>
        </p:nvSpPr>
        <p:spPr>
          <a:xfrm>
            <a:off x="1175246" y="1413271"/>
            <a:ext cx="22033508" cy="5225258"/>
          </a:xfrm>
          <a:prstGeom prst="rect">
            <a:avLst/>
          </a:prstGeom>
        </p:spPr>
        <p:txBody>
          <a:bodyPr/>
          <a:lstStyle/>
          <a:p>
            <a:pPr>
              <a:defRPr sz="14000">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a:t>
            </a:r>
            <a:r>
              <a:rPr>
                <a:latin typeface="Times New Roman" panose="02020603050405020304"/>
                <a:ea typeface="Times New Roman" panose="02020603050405020304"/>
                <a:cs typeface="Times New Roman" panose="02020603050405020304"/>
                <a:sym typeface="Times New Roman" panose="02020603050405020304"/>
              </a:rPr>
              <a:t>Python</a:t>
            </a:r>
            <a:r>
              <a:t>实现</a:t>
            </a:r>
          </a:p>
        </p:txBody>
      </p:sp>
      <p:sp>
        <p:nvSpPr>
          <p:cNvPr id="569"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572"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573" name="截屏2020-07-21 下午4.23.17.png" descr="截屏2020-07-21 下午4.23.17.png"/>
          <p:cNvPicPr>
            <a:picLocks noChangeAspect="1"/>
          </p:cNvPicPr>
          <p:nvPr/>
        </p:nvPicPr>
        <p:blipFill>
          <a:blip r:embed="rId2"/>
          <a:stretch>
            <a:fillRect/>
          </a:stretch>
        </p:blipFill>
        <p:spPr>
          <a:xfrm>
            <a:off x="5606512" y="3837591"/>
            <a:ext cx="14443324" cy="8225503"/>
          </a:xfrm>
          <a:prstGeom prst="rect">
            <a:avLst/>
          </a:prstGeom>
          <a:ln w="12700">
            <a:miter lim="400000"/>
            <a:headEnd/>
            <a:tailEnd/>
          </a:ln>
        </p:spPr>
      </p:pic>
      <p:pic>
        <p:nvPicPr>
          <p:cNvPr id="574" name="截屏2020-07-21 下午4.24.27.png" descr="截屏2020-07-21 下午4.24.27.png"/>
          <p:cNvPicPr>
            <a:picLocks noChangeAspect="1"/>
          </p:cNvPicPr>
          <p:nvPr/>
        </p:nvPicPr>
        <p:blipFill>
          <a:blip r:embed="rId3"/>
          <a:stretch>
            <a:fillRect/>
          </a:stretch>
        </p:blipFill>
        <p:spPr>
          <a:xfrm>
            <a:off x="842730" y="2844800"/>
            <a:ext cx="3898901" cy="5613400"/>
          </a:xfrm>
          <a:prstGeom prst="rect">
            <a:avLst/>
          </a:prstGeom>
          <a:ln w="12700">
            <a:miter lim="400000"/>
            <a:headEnd/>
            <a:tailEnd/>
          </a:ln>
        </p:spPr>
      </p:pic>
      <p:sp>
        <p:nvSpPr>
          <p:cNvPr id="575" name="从一个9行代码的BP神经网络讲起"/>
          <p:cNvSpPr txBox="1"/>
          <p:nvPr/>
        </p:nvSpPr>
        <p:spPr>
          <a:xfrm>
            <a:off x="1088338" y="899993"/>
            <a:ext cx="11416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从一个9行代码的BP</a:t>
            </a:r>
            <a:r>
              <a:rPr>
                <a:latin typeface="Times New Roman" panose="02020603050405020304"/>
                <a:ea typeface="Times New Roman" panose="02020603050405020304"/>
                <a:cs typeface="Times New Roman" panose="02020603050405020304"/>
                <a:sym typeface="Times New Roman" panose="02020603050405020304"/>
              </a:rPr>
              <a:t>神经网络讲起</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76" name="A simple back propagation neural network in 9 lines of python code"/>
          <p:cNvSpPr txBox="1"/>
          <p:nvPr/>
        </p:nvSpPr>
        <p:spPr>
          <a:xfrm>
            <a:off x="5521251" y="2754560"/>
            <a:ext cx="18240973" cy="815480"/>
          </a:xfrm>
          <a:prstGeom prst="rect">
            <a:avLst/>
          </a:prstGeom>
          <a:ln w="12700">
            <a:miter lim="400000"/>
          </a:ln>
        </p:spPr>
        <p:txBody>
          <a:bodyPr lIns="71437" tIns="71437" rIns="71437" bIns="71437" anchor="ctr">
            <a:spAutoFit/>
          </a:bodyPr>
          <a:lstStyle>
            <a:lvl1pPr algn="just">
              <a:defRPr sz="4800">
                <a:latin typeface="Times New Roman" panose="02020603050405020304"/>
                <a:ea typeface="Times New Roman" panose="02020603050405020304"/>
                <a:cs typeface="Times New Roman" panose="02020603050405020304"/>
                <a:sym typeface="Times New Roman" panose="02020603050405020304"/>
              </a:defRPr>
            </a:lvl1pPr>
          </a:lstStyle>
          <a:p>
            <a:r>
              <a:t>A simple back propagation neural network in 9 lines of python code</a:t>
            </a:r>
          </a:p>
        </p:txBody>
      </p:sp>
      <p:sp>
        <p:nvSpPr>
          <p:cNvPr id="577" name="#bp神经网络训练部分的输入。"/>
          <p:cNvSpPr txBox="1"/>
          <p:nvPr/>
        </p:nvSpPr>
        <p:spPr>
          <a:xfrm>
            <a:off x="5662893" y="5159811"/>
            <a:ext cx="3584576" cy="498476"/>
          </a:xfrm>
          <a:prstGeom prst="rect">
            <a:avLst/>
          </a:prstGeom>
          <a:ln w="12700">
            <a:miter lim="400000"/>
          </a:ln>
        </p:spPr>
        <p:txBody>
          <a:bodyPr wrap="none" lIns="71437" tIns="71437" rIns="71437" bIns="71437" anchor="ctr">
            <a:spAutoFit/>
          </a:bodyPr>
          <a:lstStyle/>
          <a:p>
            <a:pPr>
              <a:defRPr sz="2000">
                <a:solidFill>
                  <a:srgbClr val="FF2600"/>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神经网络训练部分的输入。</a:t>
            </a:r>
          </a:p>
        </p:txBody>
      </p:sp>
      <p:sp>
        <p:nvSpPr>
          <p:cNvPr id="578" name="#bp神经网络训练部分的输出，.T表示矩阵转置。"/>
          <p:cNvSpPr txBox="1"/>
          <p:nvPr/>
        </p:nvSpPr>
        <p:spPr>
          <a:xfrm>
            <a:off x="5667867" y="6074211"/>
            <a:ext cx="5581229" cy="498476"/>
          </a:xfrm>
          <a:prstGeom prst="rect">
            <a:avLst/>
          </a:prstGeom>
          <a:ln w="12700">
            <a:miter lim="400000"/>
          </a:ln>
        </p:spPr>
        <p:txBody>
          <a:bodyPr wrap="none" lIns="71437" tIns="71437" rIns="71437" bIns="71437" anchor="ctr">
            <a:spAutoFit/>
          </a:bodyPr>
          <a:lstStyle/>
          <a:p>
            <a:pPr>
              <a:defRPr sz="2000">
                <a:solidFill>
                  <a:srgbClr val="FF2600"/>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神经网络训练部分的输出，</a:t>
            </a:r>
            <a:r>
              <a:rPr>
                <a:latin typeface="Times New Roman" panose="02020603050405020304"/>
                <a:ea typeface="Times New Roman" panose="02020603050405020304"/>
                <a:cs typeface="Times New Roman" panose="02020603050405020304"/>
                <a:sym typeface="Times New Roman" panose="02020603050405020304"/>
              </a:rPr>
              <a:t>.T</a:t>
            </a:r>
            <a:r>
              <a:t>表示矩阵转置。</a:t>
            </a:r>
          </a:p>
        </p:txBody>
      </p:sp>
      <p:sp>
        <p:nvSpPr>
          <p:cNvPr id="579" name="#从numpy库中调用exp（指数函数）、array（数组）、random（随机函数）、dot（矩阵相乘函数）。"/>
          <p:cNvSpPr txBox="1"/>
          <p:nvPr/>
        </p:nvSpPr>
        <p:spPr>
          <a:xfrm>
            <a:off x="5709493" y="4160261"/>
            <a:ext cx="11358985" cy="498476"/>
          </a:xfrm>
          <a:prstGeom prst="rect">
            <a:avLst/>
          </a:prstGeom>
          <a:ln w="12700">
            <a:miter lim="400000"/>
          </a:ln>
        </p:spPr>
        <p:txBody>
          <a:bodyPr wrap="none" lIns="71437" tIns="71437" rIns="71437" bIns="71437" anchor="ctr">
            <a:spAutoFit/>
          </a:bodyPr>
          <a:lstStyle/>
          <a:p>
            <a:pPr>
              <a:defRPr sz="2000">
                <a:solidFill>
                  <a:srgbClr val="FF2600"/>
                </a:solidFill>
              </a:defRPr>
            </a:pPr>
            <a:r>
              <a:rPr>
                <a:latin typeface="Times New Roman" panose="02020603050405020304"/>
                <a:ea typeface="Times New Roman" panose="02020603050405020304"/>
                <a:cs typeface="Times New Roman" panose="02020603050405020304"/>
                <a:sym typeface="Times New Roman" panose="02020603050405020304"/>
              </a:rPr>
              <a:t>#</a:t>
            </a:r>
            <a:r>
              <a:t>从</a:t>
            </a:r>
            <a:r>
              <a:rPr>
                <a:latin typeface="Times New Roman" panose="02020603050405020304"/>
                <a:ea typeface="Times New Roman" panose="02020603050405020304"/>
                <a:cs typeface="Times New Roman" panose="02020603050405020304"/>
                <a:sym typeface="Times New Roman" panose="02020603050405020304"/>
              </a:rPr>
              <a:t>numpy</a:t>
            </a:r>
            <a:r>
              <a:t>库中调用</a:t>
            </a:r>
            <a:r>
              <a:rPr>
                <a:latin typeface="Times New Roman" panose="02020603050405020304"/>
                <a:ea typeface="Times New Roman" panose="02020603050405020304"/>
                <a:cs typeface="Times New Roman" panose="02020603050405020304"/>
                <a:sym typeface="Times New Roman" panose="02020603050405020304"/>
              </a:rPr>
              <a:t>exp（指数函数）、array（数组）、random（随机函数）、dot（矩阵相乘函数）</a:t>
            </a:r>
            <a:r>
              <a:t>。</a:t>
            </a:r>
          </a:p>
        </p:txBody>
      </p:sp>
      <p:pic>
        <p:nvPicPr>
          <p:cNvPr id="580" name="截屏2020-07-21 下午4.39.17.png" descr="截屏2020-07-21 下午4.39.17.png"/>
          <p:cNvPicPr>
            <a:picLocks noChangeAspect="1"/>
          </p:cNvPicPr>
          <p:nvPr/>
        </p:nvPicPr>
        <p:blipFill>
          <a:blip r:embed="rId4"/>
          <a:stretch>
            <a:fillRect/>
          </a:stretch>
        </p:blipFill>
        <p:spPr>
          <a:xfrm>
            <a:off x="21375937" y="4410995"/>
            <a:ext cx="1685786" cy="1391754"/>
          </a:xfrm>
          <a:prstGeom prst="rect">
            <a:avLst/>
          </a:prstGeom>
          <a:ln w="12700">
            <a:miter lim="400000"/>
            <a:headEnd/>
            <a:tailEnd/>
          </a:ln>
        </p:spPr>
      </p:pic>
      <p:pic>
        <p:nvPicPr>
          <p:cNvPr id="581" name="截屏2020-07-21 下午4.39.44.png" descr="截屏2020-07-21 下午4.39.44.png"/>
          <p:cNvPicPr>
            <a:picLocks noChangeAspect="1"/>
          </p:cNvPicPr>
          <p:nvPr/>
        </p:nvPicPr>
        <p:blipFill>
          <a:blip r:embed="rId5"/>
          <a:stretch>
            <a:fillRect/>
          </a:stretch>
        </p:blipFill>
        <p:spPr>
          <a:xfrm>
            <a:off x="20813118" y="6899774"/>
            <a:ext cx="2811425" cy="1366377"/>
          </a:xfrm>
          <a:prstGeom prst="rect">
            <a:avLst/>
          </a:prstGeom>
          <a:ln w="12700">
            <a:miter lim="400000"/>
            <a:headEnd/>
            <a:tailEnd/>
          </a:ln>
        </p:spPr>
      </p:pic>
      <p:pic>
        <p:nvPicPr>
          <p:cNvPr id="582" name="截屏2020-07-21 下午4.40.14.png" descr="截屏2020-07-21 下午4.40.14.png"/>
          <p:cNvPicPr>
            <a:picLocks noChangeAspect="1"/>
          </p:cNvPicPr>
          <p:nvPr/>
        </p:nvPicPr>
        <p:blipFill>
          <a:blip r:embed="rId6"/>
          <a:stretch>
            <a:fillRect/>
          </a:stretch>
        </p:blipFill>
        <p:spPr>
          <a:xfrm>
            <a:off x="20838518" y="9212231"/>
            <a:ext cx="2811425" cy="2655234"/>
          </a:xfrm>
          <a:prstGeom prst="rect">
            <a:avLst/>
          </a:prstGeom>
          <a:ln w="25400">
            <a:solidFill>
              <a:srgbClr val="000000"/>
            </a:solidFill>
            <a:miter lim="400000"/>
            <a:headEnd/>
            <a:tailEnd/>
          </a:ln>
        </p:spPr>
      </p:pic>
      <p:sp>
        <p:nvSpPr>
          <p:cNvPr id="583" name="#使用随机函数生成随机数，使用seed函数能够确保每次生成的随机数一致。"/>
          <p:cNvSpPr txBox="1"/>
          <p:nvPr/>
        </p:nvSpPr>
        <p:spPr>
          <a:xfrm>
            <a:off x="5716633" y="7001310"/>
            <a:ext cx="8607897" cy="498476"/>
          </a:xfrm>
          <a:prstGeom prst="rect">
            <a:avLst/>
          </a:prstGeom>
          <a:ln w="12700">
            <a:miter lim="400000"/>
          </a:ln>
        </p:spPr>
        <p:txBody>
          <a:bodyPr wrap="none" lIns="71437" tIns="71437" rIns="71437" bIns="71437" anchor="ctr">
            <a:spAutoFit/>
          </a:bodyPr>
          <a:lstStyle/>
          <a:p>
            <a:pPr>
              <a:defRPr sz="2000">
                <a:solidFill>
                  <a:srgbClr val="FF2600"/>
                </a:solidFill>
              </a:defRPr>
            </a:pPr>
            <a:r>
              <a:rPr>
                <a:latin typeface="Times New Roman" panose="02020603050405020304"/>
                <a:ea typeface="Times New Roman" panose="02020603050405020304"/>
                <a:cs typeface="Times New Roman" panose="02020603050405020304"/>
                <a:sym typeface="Times New Roman" panose="02020603050405020304"/>
              </a:rPr>
              <a:t>#</a:t>
            </a:r>
            <a:r>
              <a:t>使用随机函数生成随机数，使用</a:t>
            </a:r>
            <a:r>
              <a:rPr>
                <a:latin typeface="Times New Roman" panose="02020603050405020304"/>
                <a:ea typeface="Times New Roman" panose="02020603050405020304"/>
                <a:cs typeface="Times New Roman" panose="02020603050405020304"/>
                <a:sym typeface="Times New Roman" panose="02020603050405020304"/>
              </a:rPr>
              <a:t>seed</a:t>
            </a:r>
            <a:r>
              <a:t>函数能够确保每次生成的随机数一致。</a:t>
            </a:r>
          </a:p>
        </p:txBody>
      </p:sp>
      <p:grpSp>
        <p:nvGrpSpPr>
          <p:cNvPr id="586" name="成组"/>
          <p:cNvGrpSpPr/>
          <p:nvPr/>
        </p:nvGrpSpPr>
        <p:grpSpPr>
          <a:xfrm>
            <a:off x="5746224" y="7890310"/>
            <a:ext cx="7801641" cy="629905"/>
            <a:chOff x="0" y="0"/>
            <a:chExt cx="7801638" cy="629903"/>
          </a:xfrm>
        </p:grpSpPr>
        <p:sp>
          <p:nvSpPr>
            <p:cNvPr id="584" name="#生成一个随机数组，数组格式为3行1列，用来存储初始权重。e.g."/>
            <p:cNvSpPr txBox="1"/>
            <p:nvPr/>
          </p:nvSpPr>
          <p:spPr>
            <a:xfrm>
              <a:off x="-1" y="38099"/>
              <a:ext cx="7507314" cy="498476"/>
            </a:xfrm>
            <a:prstGeom prst="rect">
              <a:avLst/>
            </a:prstGeom>
            <a:noFill/>
            <a:ln w="12700" cap="flat">
              <a:noFill/>
              <a:miter lim="400000"/>
            </a:ln>
            <a:effectLst/>
          </p:spPr>
          <p:txBody>
            <a:bodyPr wrap="none" lIns="71437" tIns="71437" rIns="71437" bIns="71437" numCol="1" anchor="ctr">
              <a:spAutoFit/>
            </a:bodyPr>
            <a:lstStyle/>
            <a:p>
              <a:pPr>
                <a:defRPr sz="2000">
                  <a:solidFill>
                    <a:srgbClr val="FF2600"/>
                  </a:solidFill>
                </a:defRPr>
              </a:pPr>
              <a:r>
                <a:rPr>
                  <a:latin typeface="Times New Roman" panose="02020603050405020304"/>
                  <a:ea typeface="Times New Roman" panose="02020603050405020304"/>
                  <a:cs typeface="Times New Roman" panose="02020603050405020304"/>
                  <a:sym typeface="Times New Roman" panose="02020603050405020304"/>
                </a:rPr>
                <a:t>#</a:t>
              </a:r>
              <a:r>
                <a:t>生成一个随机数组，数组格式为</a:t>
              </a:r>
              <a:r>
                <a:rPr>
                  <a:latin typeface="Times New Roman" panose="02020603050405020304"/>
                  <a:ea typeface="Times New Roman" panose="02020603050405020304"/>
                  <a:cs typeface="Times New Roman" panose="02020603050405020304"/>
                  <a:sym typeface="Times New Roman" panose="02020603050405020304"/>
                </a:rPr>
                <a:t>3</a:t>
              </a:r>
              <a:r>
                <a:t>行</a:t>
              </a:r>
              <a:r>
                <a:rPr>
                  <a:latin typeface="Times New Roman" panose="02020603050405020304"/>
                  <a:ea typeface="Times New Roman" panose="02020603050405020304"/>
                  <a:cs typeface="Times New Roman" panose="02020603050405020304"/>
                  <a:sym typeface="Times New Roman" panose="02020603050405020304"/>
                </a:rPr>
                <a:t>1</a:t>
              </a:r>
              <a:r>
                <a:t>列，用来存储初始权重。</a:t>
              </a:r>
              <a:r>
                <a:rPr>
                  <a:latin typeface="Times New Roman" panose="02020603050405020304"/>
                  <a:ea typeface="Times New Roman" panose="02020603050405020304"/>
                  <a:cs typeface="Times New Roman" panose="02020603050405020304"/>
                  <a:sym typeface="Times New Roman" panose="02020603050405020304"/>
                </a:rPr>
                <a:t>e.g.</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85" name="截屏2020-07-21 下午4.47.38.png" descr="截屏2020-07-21 下午4.47.38.png"/>
            <p:cNvPicPr>
              <a:picLocks noChangeAspect="1"/>
            </p:cNvPicPr>
            <p:nvPr/>
          </p:nvPicPr>
          <p:blipFill>
            <a:blip r:embed="rId7"/>
            <a:stretch>
              <a:fillRect/>
            </a:stretch>
          </p:blipFill>
          <p:spPr>
            <a:xfrm>
              <a:off x="7516490" y="0"/>
              <a:ext cx="285149" cy="629904"/>
            </a:xfrm>
            <a:prstGeom prst="rect">
              <a:avLst/>
            </a:prstGeom>
            <a:ln w="12700" cap="flat">
              <a:noFill/>
              <a:miter lim="400000"/>
              <a:headEnd/>
              <a:tailEnd/>
            </a:ln>
            <a:effectLst/>
          </p:spPr>
        </p:pic>
      </p:grpSp>
      <p:sp>
        <p:nvSpPr>
          <p:cNvPr id="587" name="#使用for语句循环10000次，将训练集的输入和权重采用.dot进行矩阵相乘，将相乘得到的结果输入到sigmoid函数，然后将得到的结果赋值给output."/>
          <p:cNvSpPr txBox="1"/>
          <p:nvPr/>
        </p:nvSpPr>
        <p:spPr>
          <a:xfrm>
            <a:off x="6170344" y="9027915"/>
            <a:ext cx="11224683" cy="864866"/>
          </a:xfrm>
          <a:prstGeom prst="rect">
            <a:avLst/>
          </a:prstGeom>
          <a:ln w="12700">
            <a:miter lim="400000"/>
          </a:ln>
        </p:spPr>
        <p:txBody>
          <a:bodyPr lIns="71437" tIns="71437" rIns="71437" bIns="71437" anchor="ctr">
            <a:spAutoFit/>
          </a:bodyPr>
          <a:lstStyle>
            <a:lvl1pPr algn="just">
              <a:defRPr sz="2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#使用for语句循环10000次，将训练集的输入和权重采用.dot进行矩阵相乘，将相乘得到的结果输入到sigmoid函数，然后将得到的结果赋值给output.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88" name="#权重的调整采用“误差加权导数”公式。"/>
          <p:cNvSpPr txBox="1"/>
          <p:nvPr/>
        </p:nvSpPr>
        <p:spPr>
          <a:xfrm>
            <a:off x="6195744" y="10163610"/>
            <a:ext cx="11224683" cy="498476"/>
          </a:xfrm>
          <a:prstGeom prst="rect">
            <a:avLst/>
          </a:prstGeom>
          <a:ln w="12700">
            <a:miter lim="400000"/>
          </a:ln>
        </p:spPr>
        <p:txBody>
          <a:bodyPr lIns="71437" tIns="71437" rIns="71437" bIns="71437" anchor="ctr">
            <a:spAutoFit/>
          </a:bodyPr>
          <a:lstStyle>
            <a:lvl1pPr algn="just">
              <a:defRPr sz="2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#权重的调整采用“误差加权导数”公式。</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89" name="#synaptic_weights是调整之后的最终权重，数组（矩阵）[1，0，0]与这个权重矩阵通过dot函数进行相乘，将相乘的结果作为输入引入到sigmoid函数，得到最终的结果。"/>
          <p:cNvSpPr txBox="1"/>
          <p:nvPr/>
        </p:nvSpPr>
        <p:spPr>
          <a:xfrm>
            <a:off x="6195744" y="10907515"/>
            <a:ext cx="11224683" cy="864866"/>
          </a:xfrm>
          <a:prstGeom prst="rect">
            <a:avLst/>
          </a:prstGeom>
          <a:ln w="12700">
            <a:miter lim="400000"/>
          </a:ln>
        </p:spPr>
        <p:txBody>
          <a:bodyPr lIns="71437" tIns="71437" rIns="71437" bIns="71437" anchor="ctr">
            <a:spAutoFit/>
          </a:bodyPr>
          <a:lstStyle>
            <a:lvl1pPr algn="just">
              <a:defRPr sz="2000">
                <a:solidFill>
                  <a:srgbClr val="FF2600"/>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#synaptic_weights是调整之后的最终权重，数组（矩阵）[1，0，0]与这个权重矩阵通过dot函数进行相乘，将相乘的结果作为输入引入到sigmoid函数，得到最终的结果。</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90" name="截屏2020-07-21 下午5.11.36.png" descr="截屏2020-07-21 下午5.11.36.png"/>
          <p:cNvPicPr>
            <a:picLocks noChangeAspect="1"/>
          </p:cNvPicPr>
          <p:nvPr/>
        </p:nvPicPr>
        <p:blipFill>
          <a:blip r:embed="rId8"/>
          <a:stretch>
            <a:fillRect/>
          </a:stretch>
        </p:blipFill>
        <p:spPr>
          <a:xfrm>
            <a:off x="132655" y="8949728"/>
            <a:ext cx="5378793" cy="2996187"/>
          </a:xfrm>
          <a:prstGeom prst="rect">
            <a:avLst/>
          </a:prstGeom>
          <a:ln w="25400">
            <a:solidFill>
              <a:srgbClr val="000000"/>
            </a:solidFill>
            <a:miter lim="400000"/>
            <a:headEnd/>
            <a:tailEnd/>
          </a:ln>
        </p:spPr>
      </p:pic>
      <p:sp>
        <p:nvSpPr>
          <p:cNvPr id="591"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579"/>
                                        </p:tgtEl>
                                        <p:attrNameLst>
                                          <p:attrName>style.visibility</p:attrName>
                                        </p:attrNameLst>
                                      </p:cBhvr>
                                      <p:to>
                                        <p:strVal val="visible"/>
                                      </p:to>
                                    </p:set>
                                    <p:animEffect transition="in" filter="wipe(left)">
                                      <p:cBhvr>
                                        <p:cTn id="7" dur="500"/>
                                        <p:tgtEl>
                                          <p:spTgt spid="5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type="el">
                                    <p:tmAbs val="0"/>
                                  </p:iterate>
                                  <p:childTnLst>
                                    <p:set>
                                      <p:cBhvr>
                                        <p:cTn id="11" dur="indefinite" fill="hold"/>
                                        <p:tgtEl>
                                          <p:spTgt spid="577"/>
                                        </p:tgtEl>
                                        <p:attrNameLst>
                                          <p:attrName>style.visibility</p:attrName>
                                        </p:attrNameLst>
                                      </p:cBhvr>
                                      <p:to>
                                        <p:strVal val="visible"/>
                                      </p:to>
                                    </p:set>
                                    <p:animEffect transition="in" filter="wipe(left)">
                                      <p:cBhvr>
                                        <p:cTn id="12" dur="1000"/>
                                        <p:tgtEl>
                                          <p:spTgt spid="5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type="el">
                                    <p:tmAbs val="0"/>
                                  </p:iterate>
                                  <p:childTnLst>
                                    <p:set>
                                      <p:cBhvr>
                                        <p:cTn id="16" dur="indefinite" fill="hold"/>
                                        <p:tgtEl>
                                          <p:spTgt spid="578"/>
                                        </p:tgtEl>
                                        <p:attrNameLst>
                                          <p:attrName>style.visibility</p:attrName>
                                        </p:attrNameLst>
                                      </p:cBhvr>
                                      <p:to>
                                        <p:strVal val="visible"/>
                                      </p:to>
                                    </p:set>
                                    <p:animEffect transition="in" filter="wipe(left)">
                                      <p:cBhvr>
                                        <p:cTn id="17" dur="1000"/>
                                        <p:tgtEl>
                                          <p:spTgt spid="5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4" nodeType="clickEffect">
                                  <p:stCondLst>
                                    <p:cond delay="0"/>
                                  </p:stCondLst>
                                  <p:iterate type="el">
                                    <p:tmAbs val="0"/>
                                  </p:iterate>
                                  <p:childTnLst>
                                    <p:set>
                                      <p:cBhvr>
                                        <p:cTn id="21" dur="indefinite" fill="hold"/>
                                        <p:tgtEl>
                                          <p:spTgt spid="580"/>
                                        </p:tgtEl>
                                        <p:attrNameLst>
                                          <p:attrName>style.visibility</p:attrName>
                                        </p:attrNameLst>
                                      </p:cBhvr>
                                      <p:to>
                                        <p:strVal val="visible"/>
                                      </p:to>
                                    </p:set>
                                    <p:animEffect transition="in" filter="wipe(left)">
                                      <p:cBhvr>
                                        <p:cTn id="22" dur="1000"/>
                                        <p:tgtEl>
                                          <p:spTgt spid="5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type="el">
                                    <p:tmAbs val="0"/>
                                  </p:iterate>
                                  <p:childTnLst>
                                    <p:set>
                                      <p:cBhvr>
                                        <p:cTn id="26" dur="indefinite" fill="hold"/>
                                        <p:tgtEl>
                                          <p:spTgt spid="583"/>
                                        </p:tgtEl>
                                        <p:attrNameLst>
                                          <p:attrName>style.visibility</p:attrName>
                                        </p:attrNameLst>
                                      </p:cBhvr>
                                      <p:to>
                                        <p:strVal val="visible"/>
                                      </p:to>
                                    </p:set>
                                    <p:animEffect transition="in" filter="wipe(left)">
                                      <p:cBhvr>
                                        <p:cTn id="27" dur="1000"/>
                                        <p:tgtEl>
                                          <p:spTgt spid="5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6" nodeType="clickEffect">
                                  <p:stCondLst>
                                    <p:cond delay="0"/>
                                  </p:stCondLst>
                                  <p:iterate type="el">
                                    <p:tmAbs val="0"/>
                                  </p:iterate>
                                  <p:childTnLst>
                                    <p:set>
                                      <p:cBhvr>
                                        <p:cTn id="31" dur="indefinite" fill="hold"/>
                                        <p:tgtEl>
                                          <p:spTgt spid="586"/>
                                        </p:tgtEl>
                                        <p:attrNameLst>
                                          <p:attrName>style.visibility</p:attrName>
                                        </p:attrNameLst>
                                      </p:cBhvr>
                                      <p:to>
                                        <p:strVal val="visible"/>
                                      </p:to>
                                    </p:set>
                                    <p:animEffect transition="in" filter="wipe(left)">
                                      <p:cBhvr>
                                        <p:cTn id="32" dur="1000"/>
                                        <p:tgtEl>
                                          <p:spTgt spid="5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7" nodeType="clickEffect">
                                  <p:stCondLst>
                                    <p:cond delay="0"/>
                                  </p:stCondLst>
                                  <p:iterate type="el">
                                    <p:tmAbs val="0"/>
                                  </p:iterate>
                                  <p:childTnLst>
                                    <p:set>
                                      <p:cBhvr>
                                        <p:cTn id="36" dur="indefinite" fill="hold"/>
                                        <p:tgtEl>
                                          <p:spTgt spid="587"/>
                                        </p:tgtEl>
                                        <p:attrNameLst>
                                          <p:attrName>style.visibility</p:attrName>
                                        </p:attrNameLst>
                                      </p:cBhvr>
                                      <p:to>
                                        <p:strVal val="visible"/>
                                      </p:to>
                                    </p:set>
                                    <p:animEffect transition="in" filter="wipe(left)">
                                      <p:cBhvr>
                                        <p:cTn id="37" dur="1000"/>
                                        <p:tgtEl>
                                          <p:spTgt spid="5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8" nodeType="clickEffect">
                                  <p:stCondLst>
                                    <p:cond delay="0"/>
                                  </p:stCondLst>
                                  <p:iterate type="el">
                                    <p:tmAbs val="0"/>
                                  </p:iterate>
                                  <p:childTnLst>
                                    <p:set>
                                      <p:cBhvr>
                                        <p:cTn id="41" dur="indefinite" fill="hold"/>
                                        <p:tgtEl>
                                          <p:spTgt spid="588"/>
                                        </p:tgtEl>
                                        <p:attrNameLst>
                                          <p:attrName>style.visibility</p:attrName>
                                        </p:attrNameLst>
                                      </p:cBhvr>
                                      <p:to>
                                        <p:strVal val="visible"/>
                                      </p:to>
                                    </p:set>
                                    <p:animEffect transition="in" filter="wipe(left)">
                                      <p:cBhvr>
                                        <p:cTn id="42" dur="1000"/>
                                        <p:tgtEl>
                                          <p:spTgt spid="58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9" nodeType="clickEffect">
                                  <p:stCondLst>
                                    <p:cond delay="0"/>
                                  </p:stCondLst>
                                  <p:iterate type="el">
                                    <p:tmAbs val="0"/>
                                  </p:iterate>
                                  <p:childTnLst>
                                    <p:set>
                                      <p:cBhvr>
                                        <p:cTn id="46" dur="indefinite" fill="hold"/>
                                        <p:tgtEl>
                                          <p:spTgt spid="590"/>
                                        </p:tgtEl>
                                        <p:attrNameLst>
                                          <p:attrName>style.visibility</p:attrName>
                                        </p:attrNameLst>
                                      </p:cBhvr>
                                      <p:to>
                                        <p:strVal val="visible"/>
                                      </p:to>
                                    </p:set>
                                    <p:animEffect transition="in" filter="wipe(left)">
                                      <p:cBhvr>
                                        <p:cTn id="47" dur="1000"/>
                                        <p:tgtEl>
                                          <p:spTgt spid="59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10" nodeType="clickEffect">
                                  <p:stCondLst>
                                    <p:cond delay="0"/>
                                  </p:stCondLst>
                                  <p:iterate type="el">
                                    <p:tmAbs val="0"/>
                                  </p:iterate>
                                  <p:childTnLst>
                                    <p:set>
                                      <p:cBhvr>
                                        <p:cTn id="51" dur="indefinite" fill="hold"/>
                                        <p:tgtEl>
                                          <p:spTgt spid="589"/>
                                        </p:tgtEl>
                                        <p:attrNameLst>
                                          <p:attrName>style.visibility</p:attrName>
                                        </p:attrNameLst>
                                      </p:cBhvr>
                                      <p:to>
                                        <p:strVal val="visible"/>
                                      </p:to>
                                    </p:set>
                                    <p:animEffect transition="in" filter="wipe(left)">
                                      <p:cBhvr>
                                        <p:cTn id="52" dur="1000"/>
                                        <p:tgtEl>
                                          <p:spTgt spid="58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11" nodeType="clickEffect">
                                  <p:stCondLst>
                                    <p:cond delay="0"/>
                                  </p:stCondLst>
                                  <p:iterate type="el">
                                    <p:tmAbs val="0"/>
                                  </p:iterate>
                                  <p:childTnLst>
                                    <p:set>
                                      <p:cBhvr>
                                        <p:cTn id="56" dur="indefinite" fill="hold"/>
                                        <p:tgtEl>
                                          <p:spTgt spid="581"/>
                                        </p:tgtEl>
                                        <p:attrNameLst>
                                          <p:attrName>style.visibility</p:attrName>
                                        </p:attrNameLst>
                                      </p:cBhvr>
                                      <p:to>
                                        <p:strVal val="visible"/>
                                      </p:to>
                                    </p:set>
                                    <p:animEffect transition="in" filter="wipe(left)">
                                      <p:cBhvr>
                                        <p:cTn id="57" dur="1000"/>
                                        <p:tgtEl>
                                          <p:spTgt spid="58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12" nodeType="clickEffect">
                                  <p:stCondLst>
                                    <p:cond delay="0"/>
                                  </p:stCondLst>
                                  <p:iterate type="el">
                                    <p:tmAbs val="0"/>
                                  </p:iterate>
                                  <p:childTnLst>
                                    <p:set>
                                      <p:cBhvr>
                                        <p:cTn id="61" dur="indefinite" fill="hold"/>
                                        <p:tgtEl>
                                          <p:spTgt spid="582"/>
                                        </p:tgtEl>
                                        <p:attrNameLst>
                                          <p:attrName>style.visibility</p:attrName>
                                        </p:attrNameLst>
                                      </p:cBhvr>
                                      <p:to>
                                        <p:strVal val="visible"/>
                                      </p:to>
                                    </p:set>
                                    <p:animEffect transition="in" filter="wipe(left)">
                                      <p:cBhvr>
                                        <p:cTn id="62"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590" grpId="9" animBg="1" advAuto="0"/>
      <p:bldP spid="589" grpId="10" animBg="1" advAuto="0"/>
      <p:bldP spid="578" grpId="3" animBg="1" advAuto="0"/>
      <p:bldP spid="587" grpId="7" animBg="1" advAuto="0"/>
      <p:bldP spid="582" grpId="12" animBg="1" advAuto="0"/>
      <p:bldP spid="579" grpId="1" animBg="1" advAuto="0"/>
      <p:bldP spid="580" grpId="4" animBg="1" advAuto="0"/>
      <p:bldP spid="581" grpId="11" animBg="1" advAuto="0"/>
      <p:bldP spid="586" grpId="6" animBg="1" advAuto="0"/>
      <p:bldP spid="577" grpId="2" animBg="1" advAuto="0"/>
      <p:bldP spid="583" grpId="5" animBg="1" advAuto="0"/>
      <p:bldP spid="588" grpId="8"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594"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595" name="图像" descr="图像"/>
          <p:cNvPicPr>
            <a:picLocks noChangeAspect="1"/>
          </p:cNvPicPr>
          <p:nvPr/>
        </p:nvPicPr>
        <p:blipFill>
          <a:blip r:embed="rId2"/>
          <a:stretch>
            <a:fillRect/>
          </a:stretch>
        </p:blipFill>
        <p:spPr>
          <a:xfrm>
            <a:off x="6300392" y="582680"/>
            <a:ext cx="11277799" cy="11277799"/>
          </a:xfrm>
          <a:prstGeom prst="rect">
            <a:avLst/>
          </a:prstGeom>
          <a:ln w="12700">
            <a:miter lim="400000"/>
            <a:headEnd/>
            <a:tailEnd/>
          </a:ln>
        </p:spPr>
      </p:pic>
      <p:sp>
        <p:nvSpPr>
          <p:cNvPr id="596"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BP神经网络的主要结构"/>
          <p:cNvSpPr txBox="1"/>
          <p:nvPr/>
        </p:nvSpPr>
        <p:spPr>
          <a:xfrm>
            <a:off x="1151838" y="899993"/>
            <a:ext cx="7987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神经网络的主要结构</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99" name="BP神经网络是一种典型的非线性算法。BP神经网络由输入层、输出层和之间若干层（一层或多层）隐含层构成，每一层可以有若干个节点。层与层之间节点的连接状态通过权重来体现。"/>
          <p:cNvSpPr txBox="1"/>
          <p:nvPr/>
        </p:nvSpPr>
        <p:spPr>
          <a:xfrm>
            <a:off x="966380" y="2349954"/>
            <a:ext cx="22338592" cy="2721472"/>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BP</a:t>
            </a:r>
            <a:r>
              <a:t>神经网络是一种典型的非线性算法。</a:t>
            </a:r>
            <a:r>
              <a:rPr>
                <a:latin typeface="Times New Roman" panose="02020603050405020304"/>
                <a:ea typeface="Times New Roman" panose="02020603050405020304"/>
                <a:cs typeface="Times New Roman" panose="02020603050405020304"/>
                <a:sym typeface="Times New Roman" panose="02020603050405020304"/>
              </a:rPr>
              <a:t>BP</a:t>
            </a:r>
            <a:r>
              <a:t>神经网络由输入层、输出层和之间若干层（一层或多层）隐含层构成，每一层可以有若干个节点。层与层之间节点的连接状态通过权重来体现。</a:t>
            </a:r>
          </a:p>
        </p:txBody>
      </p:sp>
      <p:grpSp>
        <p:nvGrpSpPr>
          <p:cNvPr id="602" name="截屏2020-07-20 下午3.12.19.png"/>
          <p:cNvGrpSpPr/>
          <p:nvPr/>
        </p:nvGrpSpPr>
        <p:grpSpPr>
          <a:xfrm>
            <a:off x="4492306" y="5968937"/>
            <a:ext cx="4522750" cy="2260725"/>
            <a:chOff x="0" y="0"/>
            <a:chExt cx="4522748" cy="2260723"/>
          </a:xfrm>
        </p:grpSpPr>
        <p:pic>
          <p:nvPicPr>
            <p:cNvPr id="601" name="截屏2020-07-20 下午3.12.19.png" descr="截屏2020-07-20 下午3.12.19.png"/>
            <p:cNvPicPr>
              <a:picLocks noChangeAspect="1"/>
            </p:cNvPicPr>
            <p:nvPr/>
          </p:nvPicPr>
          <p:blipFill>
            <a:blip r:embed="rId1"/>
            <a:stretch>
              <a:fillRect/>
            </a:stretch>
          </p:blipFill>
          <p:spPr>
            <a:xfrm>
              <a:off x="177800" y="114300"/>
              <a:ext cx="4167149" cy="1803524"/>
            </a:xfrm>
            <a:prstGeom prst="rect">
              <a:avLst/>
            </a:prstGeom>
            <a:ln>
              <a:noFill/>
            </a:ln>
            <a:effectLst/>
          </p:spPr>
        </p:pic>
        <p:pic>
          <p:nvPicPr>
            <p:cNvPr id="600" name="截屏2020-07-20 下午3.12.19.png" descr="截屏2020-07-20 下午3.12.19.png"/>
            <p:cNvPicPr/>
            <p:nvPr/>
          </p:nvPicPr>
          <p:blipFill>
            <a:blip r:embed="rId2"/>
            <a:stretch>
              <a:fillRect/>
            </a:stretch>
          </p:blipFill>
          <p:spPr>
            <a:xfrm>
              <a:off x="0" y="0"/>
              <a:ext cx="4522749" cy="2260724"/>
            </a:xfrm>
            <a:prstGeom prst="rect">
              <a:avLst/>
            </a:prstGeom>
            <a:effectLst/>
          </p:spPr>
        </p:pic>
      </p:grpSp>
      <p:grpSp>
        <p:nvGrpSpPr>
          <p:cNvPr id="605" name="截屏2020-07-20 下午3.07.56.png"/>
          <p:cNvGrpSpPr/>
          <p:nvPr/>
        </p:nvGrpSpPr>
        <p:grpSpPr>
          <a:xfrm>
            <a:off x="13864325" y="5057710"/>
            <a:ext cx="3733346" cy="3436116"/>
            <a:chOff x="0" y="0"/>
            <a:chExt cx="3733344" cy="3436115"/>
          </a:xfrm>
        </p:grpSpPr>
        <p:pic>
          <p:nvPicPr>
            <p:cNvPr id="604" name="截屏2020-07-20 下午3.07.56.png" descr="截屏2020-07-20 下午3.07.56.png"/>
            <p:cNvPicPr>
              <a:picLocks noChangeAspect="1"/>
            </p:cNvPicPr>
            <p:nvPr/>
          </p:nvPicPr>
          <p:blipFill>
            <a:blip r:embed="rId3"/>
            <a:stretch>
              <a:fillRect/>
            </a:stretch>
          </p:blipFill>
          <p:spPr>
            <a:xfrm>
              <a:off x="177800" y="114300"/>
              <a:ext cx="3377745" cy="2978916"/>
            </a:xfrm>
            <a:prstGeom prst="rect">
              <a:avLst/>
            </a:prstGeom>
            <a:ln>
              <a:noFill/>
            </a:ln>
            <a:effectLst/>
          </p:spPr>
        </p:pic>
        <p:pic>
          <p:nvPicPr>
            <p:cNvPr id="603" name="截屏2020-07-20 下午3.07.56.png" descr="截屏2020-07-20 下午3.07.56.png"/>
            <p:cNvPicPr/>
            <p:nvPr/>
          </p:nvPicPr>
          <p:blipFill>
            <a:blip r:embed="rId4"/>
            <a:stretch>
              <a:fillRect/>
            </a:stretch>
          </p:blipFill>
          <p:spPr>
            <a:xfrm>
              <a:off x="0" y="0"/>
              <a:ext cx="3733345" cy="3436116"/>
            </a:xfrm>
            <a:prstGeom prst="rect">
              <a:avLst/>
            </a:prstGeom>
            <a:effectLst/>
          </p:spPr>
        </p:pic>
      </p:grpSp>
      <p:sp>
        <p:nvSpPr>
          <p:cNvPr id="606" name="(a)"/>
          <p:cNvSpPr txBox="1"/>
          <p:nvPr/>
        </p:nvSpPr>
        <p:spPr>
          <a:xfrm>
            <a:off x="6443321" y="8232765"/>
            <a:ext cx="620720" cy="594973"/>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607" name="(b)"/>
          <p:cNvSpPr txBox="1"/>
          <p:nvPr/>
        </p:nvSpPr>
        <p:spPr>
          <a:xfrm>
            <a:off x="15408871" y="8232765"/>
            <a:ext cx="644253" cy="594973"/>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grpSp>
        <p:nvGrpSpPr>
          <p:cNvPr id="612" name="成组"/>
          <p:cNvGrpSpPr/>
          <p:nvPr/>
        </p:nvGrpSpPr>
        <p:grpSpPr>
          <a:xfrm>
            <a:off x="599006" y="9138874"/>
            <a:ext cx="10758082" cy="2192942"/>
            <a:chOff x="0" y="67783"/>
            <a:chExt cx="10758081" cy="2192940"/>
          </a:xfrm>
        </p:grpSpPr>
        <p:pic>
          <p:nvPicPr>
            <p:cNvPr id="608" name="截屏2020-07-20 上午10.50.57.png" descr="截屏2020-07-20 上午10.50.57.png"/>
            <p:cNvPicPr>
              <a:picLocks noChangeAspect="1"/>
            </p:cNvPicPr>
            <p:nvPr/>
          </p:nvPicPr>
          <p:blipFill>
            <a:blip r:embed="rId5"/>
            <a:stretch>
              <a:fillRect/>
            </a:stretch>
          </p:blipFill>
          <p:spPr>
            <a:xfrm>
              <a:off x="2464863" y="849379"/>
              <a:ext cx="3914466" cy="1352926"/>
            </a:xfrm>
            <a:prstGeom prst="rect">
              <a:avLst/>
            </a:prstGeom>
            <a:ln w="12700" cap="flat">
              <a:noFill/>
              <a:miter lim="400000"/>
              <a:headEnd/>
              <a:tailEnd/>
            </a:ln>
            <a:effectLst/>
          </p:spPr>
        </p:pic>
        <p:sp>
          <p:nvSpPr>
            <p:cNvPr id="609" name="Sigmoid函数（激活函数）："/>
            <p:cNvSpPr/>
            <p:nvPr/>
          </p:nvSpPr>
          <p:spPr>
            <a:xfrm>
              <a:off x="0" y="427037"/>
              <a:ext cx="69097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7" tIns="71437" rIns="71437" bIns="71437" numCol="1" anchor="ctr">
              <a:spAutoFit/>
            </a:bodyPr>
            <a:lstStyle/>
            <a:p>
              <a:pPr>
                <a:defRPr sz="4000"/>
              </a:pPr>
              <a:r>
                <a:rPr>
                  <a:latin typeface="Times New Roman" panose="02020603050405020304"/>
                  <a:ea typeface="Times New Roman" panose="02020603050405020304"/>
                  <a:cs typeface="Times New Roman" panose="02020603050405020304"/>
                  <a:sym typeface="Times New Roman" panose="02020603050405020304"/>
                </a:rPr>
                <a:t>Sigmoid</a:t>
              </a:r>
              <a:r>
                <a:t>函数（激活函数）：</a:t>
              </a:r>
            </a:p>
          </p:txBody>
        </p:sp>
        <p:pic>
          <p:nvPicPr>
            <p:cNvPr id="610" name="图像" descr="图像"/>
            <p:cNvPicPr>
              <a:picLocks noChangeAspect="1"/>
            </p:cNvPicPr>
            <p:nvPr/>
          </p:nvPicPr>
          <p:blipFill>
            <a:blip r:embed="rId6"/>
            <a:stretch>
              <a:fillRect/>
            </a:stretch>
          </p:blipFill>
          <p:spPr>
            <a:xfrm>
              <a:off x="7465378" y="67783"/>
              <a:ext cx="3292704" cy="2192941"/>
            </a:xfrm>
            <a:prstGeom prst="rect">
              <a:avLst/>
            </a:prstGeom>
            <a:ln w="25400" cap="flat">
              <a:solidFill>
                <a:srgbClr val="000000"/>
              </a:solidFill>
              <a:prstDash val="solid"/>
              <a:miter lim="400000"/>
              <a:headEnd/>
              <a:tailEnd/>
            </a:ln>
            <a:effectLst/>
          </p:spPr>
        </p:pic>
        <p:sp>
          <p:nvSpPr>
            <p:cNvPr id="611" name="线条"/>
            <p:cNvSpPr/>
            <p:nvPr/>
          </p:nvSpPr>
          <p:spPr>
            <a:xfrm>
              <a:off x="6632981" y="1525841"/>
              <a:ext cx="578744" cy="1"/>
            </a:xfrm>
            <a:prstGeom prst="line">
              <a:avLst/>
            </a:prstGeom>
            <a:noFill/>
            <a:ln w="127000" cap="flat">
              <a:solidFill>
                <a:schemeClr val="accent1"/>
              </a:solidFill>
              <a:prstDash val="solid"/>
              <a:miter lim="400000"/>
              <a:tailEnd type="stealth" w="med" len="med"/>
            </a:ln>
            <a:effectLst/>
          </p:spPr>
          <p:txBody>
            <a:bodyPr wrap="square" lIns="71437" tIns="71437" rIns="71437" bIns="71437" numCol="1" anchor="ctr">
              <a:noAutofit/>
            </a:bodyPr>
            <a:lstStyle/>
            <a:p>
              <a:pPr>
                <a:defRPr sz="5000">
                  <a:solidFill>
                    <a:srgbClr val="858585"/>
                  </a:solidFill>
                </a:defRPr>
              </a:pPr>
            </a:p>
          </p:txBody>
        </p:sp>
      </p:grpSp>
      <p:grpSp>
        <p:nvGrpSpPr>
          <p:cNvPr id="617" name="成组"/>
          <p:cNvGrpSpPr/>
          <p:nvPr/>
        </p:nvGrpSpPr>
        <p:grpSpPr>
          <a:xfrm>
            <a:off x="12896615" y="9096205"/>
            <a:ext cx="9525239" cy="2417158"/>
            <a:chOff x="0" y="0"/>
            <a:chExt cx="9525238" cy="2417157"/>
          </a:xfrm>
        </p:grpSpPr>
        <p:grpSp>
          <p:nvGrpSpPr>
            <p:cNvPr id="615" name="截屏2020-07-20 下午5.04.40.png"/>
            <p:cNvGrpSpPr/>
            <p:nvPr/>
          </p:nvGrpSpPr>
          <p:grpSpPr>
            <a:xfrm>
              <a:off x="2447452" y="857377"/>
              <a:ext cx="7077787" cy="1559781"/>
              <a:chOff x="0" y="0"/>
              <a:chExt cx="7077785" cy="1559780"/>
            </a:xfrm>
          </p:grpSpPr>
          <p:pic>
            <p:nvPicPr>
              <p:cNvPr id="614" name="截屏2020-07-20 下午5.04.40.png" descr="截屏2020-07-20 下午5.04.40.png"/>
              <p:cNvPicPr>
                <a:picLocks noChangeAspect="1"/>
              </p:cNvPicPr>
              <p:nvPr/>
            </p:nvPicPr>
            <p:blipFill>
              <a:blip r:embed="rId7"/>
              <a:stretch>
                <a:fillRect/>
              </a:stretch>
            </p:blipFill>
            <p:spPr>
              <a:xfrm>
                <a:off x="177800" y="114300"/>
                <a:ext cx="6722186" cy="1102581"/>
              </a:xfrm>
              <a:prstGeom prst="rect">
                <a:avLst/>
              </a:prstGeom>
              <a:ln>
                <a:noFill/>
              </a:ln>
              <a:effectLst/>
            </p:spPr>
          </p:pic>
          <p:pic>
            <p:nvPicPr>
              <p:cNvPr id="613" name="截屏2020-07-20 下午5.04.40.png" descr="截屏2020-07-20 下午5.04.40.png"/>
              <p:cNvPicPr/>
              <p:nvPr/>
            </p:nvPicPr>
            <p:blipFill>
              <a:blip r:embed="rId8"/>
              <a:stretch>
                <a:fillRect/>
              </a:stretch>
            </p:blipFill>
            <p:spPr>
              <a:xfrm>
                <a:off x="0" y="0"/>
                <a:ext cx="7077786" cy="1559781"/>
              </a:xfrm>
              <a:prstGeom prst="rect">
                <a:avLst/>
              </a:prstGeom>
              <a:effectLst/>
            </p:spPr>
          </p:pic>
        </p:grpSp>
        <p:sp>
          <p:nvSpPr>
            <p:cNvPr id="616" name="损失函数："/>
            <p:cNvSpPr txBox="1"/>
            <p:nvPr/>
          </p:nvSpPr>
          <p:spPr>
            <a:xfrm>
              <a:off x="0" y="-1"/>
              <a:ext cx="5992638" cy="993776"/>
            </a:xfrm>
            <a:prstGeom prst="rect">
              <a:avLst/>
            </a:prstGeom>
            <a:noFill/>
            <a:ln w="12700" cap="flat">
              <a:noFill/>
              <a:miter lim="400000"/>
            </a:ln>
            <a:effectLst/>
          </p:spPr>
          <p:txBody>
            <a:bodyPr wrap="square" lIns="71437" tIns="71437" rIns="71437" bIns="71437" numCol="1" anchor="ctr">
              <a:spAutoFit/>
            </a:bodyPr>
            <a:lstStyle>
              <a:lvl1pPr algn="just">
                <a:defRPr sz="4800"/>
              </a:lvl1pPr>
            </a:lstStyle>
            <a:p>
              <a:r>
                <a:t>损失函数：</a:t>
              </a:r>
            </a:p>
          </p:txBody>
        </p:sp>
      </p:grpSp>
      <p:grpSp>
        <p:nvGrpSpPr>
          <p:cNvPr id="620" name="成组"/>
          <p:cNvGrpSpPr/>
          <p:nvPr/>
        </p:nvGrpSpPr>
        <p:grpSpPr>
          <a:xfrm>
            <a:off x="4808092" y="11983039"/>
            <a:ext cx="9774519" cy="992492"/>
            <a:chOff x="0" y="0"/>
            <a:chExt cx="9774518" cy="992491"/>
          </a:xfrm>
        </p:grpSpPr>
        <p:pic>
          <p:nvPicPr>
            <p:cNvPr id="618" name="截屏2020-07-21 上午8.45.56.png" descr="截屏2020-07-21 上午8.45.56.png"/>
            <p:cNvPicPr>
              <a:picLocks noChangeAspect="1"/>
            </p:cNvPicPr>
            <p:nvPr/>
          </p:nvPicPr>
          <p:blipFill>
            <a:blip r:embed="rId9"/>
            <a:srcRect/>
            <a:stretch>
              <a:fillRect/>
            </a:stretch>
          </p:blipFill>
          <p:spPr>
            <a:xfrm>
              <a:off x="4092268" y="128421"/>
              <a:ext cx="5682251" cy="735650"/>
            </a:xfrm>
            <a:prstGeom prst="rect">
              <a:avLst/>
            </a:prstGeom>
            <a:ln w="12700" cap="flat">
              <a:noFill/>
              <a:miter lim="400000"/>
              <a:headEnd/>
              <a:tailEnd/>
            </a:ln>
            <a:effectLst/>
          </p:spPr>
        </p:pic>
        <p:sp>
          <p:nvSpPr>
            <p:cNvPr id="619" name="权重迭代更新："/>
            <p:cNvSpPr txBox="1"/>
            <p:nvPr/>
          </p:nvSpPr>
          <p:spPr>
            <a:xfrm>
              <a:off x="0" y="0"/>
              <a:ext cx="4669402" cy="992492"/>
            </a:xfrm>
            <a:prstGeom prst="rect">
              <a:avLst/>
            </a:prstGeom>
            <a:noFill/>
            <a:ln w="12700" cap="flat">
              <a:noFill/>
              <a:miter lim="400000"/>
            </a:ln>
            <a:effectLst/>
          </p:spPr>
          <p:txBody>
            <a:bodyPr wrap="square" lIns="71437" tIns="71437" rIns="71437" bIns="71437" numCol="1" anchor="ctr">
              <a:noAutofit/>
            </a:bodyPr>
            <a:lstStyle>
              <a:lvl1pPr algn="just">
                <a:defRPr sz="4800"/>
              </a:lvl1pPr>
            </a:lstStyle>
            <a:p>
              <a:r>
                <a:t>权重迭代更新：</a:t>
              </a:r>
            </a:p>
          </p:txBody>
        </p:sp>
      </p:grpSp>
      <p:grpSp>
        <p:nvGrpSpPr>
          <p:cNvPr id="624" name="成组"/>
          <p:cNvGrpSpPr/>
          <p:nvPr/>
        </p:nvGrpSpPr>
        <p:grpSpPr>
          <a:xfrm>
            <a:off x="10699748" y="11983039"/>
            <a:ext cx="10640358" cy="992492"/>
            <a:chOff x="0" y="0"/>
            <a:chExt cx="10640357" cy="992491"/>
          </a:xfrm>
        </p:grpSpPr>
        <p:sp>
          <p:nvSpPr>
            <p:cNvPr id="621" name="调整量  平滑项"/>
            <p:cNvSpPr txBox="1"/>
            <p:nvPr/>
          </p:nvSpPr>
          <p:spPr>
            <a:xfrm>
              <a:off x="6430486" y="0"/>
              <a:ext cx="4209872" cy="992492"/>
            </a:xfrm>
            <a:prstGeom prst="rect">
              <a:avLst/>
            </a:prstGeom>
            <a:noFill/>
            <a:ln w="12700" cap="flat">
              <a:noFill/>
              <a:miter lim="400000"/>
            </a:ln>
            <a:effectLst/>
          </p:spPr>
          <p:txBody>
            <a:bodyPr wrap="square" lIns="71437" tIns="71437" rIns="71437" bIns="71437" numCol="1" anchor="ctr">
              <a:noAutofit/>
            </a:bodyPr>
            <a:lstStyle/>
            <a:p>
              <a:pPr algn="just">
                <a:defRPr sz="4800"/>
              </a:pPr>
              <a:r>
                <a:rPr b="1">
                  <a:solidFill>
                    <a:srgbClr val="9437FF"/>
                  </a:solidFill>
                </a:rPr>
                <a:t>调整量</a:t>
              </a:r>
              <a:r>
                <a:t>  </a:t>
              </a:r>
              <a:r>
                <a:rPr b="1">
                  <a:solidFill>
                    <a:srgbClr val="0433FF"/>
                  </a:solidFill>
                </a:rPr>
                <a:t>平滑项</a:t>
              </a:r>
              <a:endParaRPr b="1">
                <a:solidFill>
                  <a:srgbClr val="0433FF"/>
                </a:solidFill>
              </a:endParaRPr>
            </a:p>
          </p:txBody>
        </p:sp>
        <p:sp>
          <p:nvSpPr>
            <p:cNvPr id="622" name="圆角矩形"/>
            <p:cNvSpPr/>
            <p:nvPr/>
          </p:nvSpPr>
          <p:spPr>
            <a:xfrm>
              <a:off x="1993292" y="126496"/>
              <a:ext cx="1908578" cy="739500"/>
            </a:xfrm>
            <a:prstGeom prst="roundRect">
              <a:avLst>
                <a:gd name="adj" fmla="val 25761"/>
              </a:avLst>
            </a:prstGeom>
            <a:noFill/>
            <a:ln w="114300" cap="flat">
              <a:solidFill>
                <a:srgbClr val="0433FF"/>
              </a:solidFill>
              <a:custDash>
                <a:ds d="200000" sp="200000"/>
              </a:custDash>
              <a:miter lim="400000"/>
            </a:ln>
            <a:effectLst/>
          </p:spPr>
          <p:txBody>
            <a:bodyPr wrap="square" lIns="71437" tIns="71437" rIns="71437" bIns="71437" numCol="1" anchor="ctr">
              <a:noAutofit/>
            </a:bodyPr>
            <a:lstStyle/>
            <a:p>
              <a:pPr>
                <a:defRPr sz="5000">
                  <a:solidFill>
                    <a:srgbClr val="FFFFFF"/>
                  </a:solidFill>
                </a:defRPr>
              </a:pPr>
            </a:p>
          </p:txBody>
        </p:sp>
        <p:sp>
          <p:nvSpPr>
            <p:cNvPr id="623" name="圆角矩形"/>
            <p:cNvSpPr/>
            <p:nvPr/>
          </p:nvSpPr>
          <p:spPr>
            <a:xfrm>
              <a:off x="0" y="126496"/>
              <a:ext cx="1742870" cy="739500"/>
            </a:xfrm>
            <a:prstGeom prst="roundRect">
              <a:avLst>
                <a:gd name="adj" fmla="val 25761"/>
              </a:avLst>
            </a:prstGeom>
            <a:noFill/>
            <a:ln w="127000" cap="flat">
              <a:solidFill>
                <a:srgbClr val="9437FF"/>
              </a:solidFill>
              <a:prstDash val="solid"/>
              <a:miter lim="400000"/>
            </a:ln>
            <a:effectLst/>
          </p:spPr>
          <p:txBody>
            <a:bodyPr wrap="square" lIns="71437" tIns="71437" rIns="71437" bIns="71437" numCol="1" anchor="ctr">
              <a:noAutofit/>
            </a:bodyPr>
            <a:lstStyle/>
            <a:p>
              <a:pPr>
                <a:defRPr sz="5000">
                  <a:solidFill>
                    <a:srgbClr val="FFFFFF"/>
                  </a:solidFill>
                </a:defRPr>
              </a:pPr>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1" nodeType="clickEffect">
                                  <p:stCondLst>
                                    <p:cond delay="0"/>
                                  </p:stCondLst>
                                  <p:iterate type="el">
                                    <p:tmAbs val="0"/>
                                  </p:iterate>
                                  <p:childTnLst>
                                    <p:set>
                                      <p:cBhvr>
                                        <p:cTn id="6" dur="indefinite" fill="hold"/>
                                        <p:tgtEl>
                                          <p:spTgt spid="605"/>
                                        </p:tgtEl>
                                        <p:attrNameLst>
                                          <p:attrName>style.visibility</p:attrName>
                                        </p:attrNameLst>
                                      </p:cBhvr>
                                      <p:to>
                                        <p:strVal val="visible"/>
                                      </p:to>
                                    </p:set>
                                    <p:animEffect transition="in" filter="blinds(vertical)">
                                      <p:cBhvr>
                                        <p:cTn id="7" dur="1000"/>
                                        <p:tgtEl>
                                          <p:spTgt spid="6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2" nodeType="clickEffect">
                                  <p:stCondLst>
                                    <p:cond delay="0"/>
                                  </p:stCondLst>
                                  <p:iterate type="el">
                                    <p:tmAbs val="0"/>
                                  </p:iterate>
                                  <p:childTnLst>
                                    <p:set>
                                      <p:cBhvr>
                                        <p:cTn id="11" dur="indefinite" fill="hold"/>
                                        <p:tgtEl>
                                          <p:spTgt spid="602"/>
                                        </p:tgtEl>
                                        <p:attrNameLst>
                                          <p:attrName>style.visibility</p:attrName>
                                        </p:attrNameLst>
                                      </p:cBhvr>
                                      <p:to>
                                        <p:strVal val="visible"/>
                                      </p:to>
                                    </p:set>
                                    <p:animEffect transition="in" filter="blinds(vertical)">
                                      <p:cBhvr>
                                        <p:cTn id="12" dur="1000"/>
                                        <p:tgtEl>
                                          <p:spTgt spid="6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3" nodeType="clickEffect">
                                  <p:stCondLst>
                                    <p:cond delay="0"/>
                                  </p:stCondLst>
                                  <p:iterate type="el">
                                    <p:tmAbs val="0"/>
                                  </p:iterate>
                                  <p:childTnLst>
                                    <p:set>
                                      <p:cBhvr>
                                        <p:cTn id="16" dur="indefinite" fill="hold"/>
                                        <p:tgtEl>
                                          <p:spTgt spid="606"/>
                                        </p:tgtEl>
                                        <p:attrNameLst>
                                          <p:attrName>style.visibility</p:attrName>
                                        </p:attrNameLst>
                                      </p:cBhvr>
                                      <p:to>
                                        <p:strVal val="visible"/>
                                      </p:to>
                                    </p:set>
                                    <p:animEffect transition="in" filter="blinds(vertical)">
                                      <p:cBhvr>
                                        <p:cTn id="17" dur="1000"/>
                                        <p:tgtEl>
                                          <p:spTgt spid="6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4" nodeType="clickEffect">
                                  <p:stCondLst>
                                    <p:cond delay="0"/>
                                  </p:stCondLst>
                                  <p:iterate type="el">
                                    <p:tmAbs val="0"/>
                                  </p:iterate>
                                  <p:childTnLst>
                                    <p:set>
                                      <p:cBhvr>
                                        <p:cTn id="21" dur="indefinite" fill="hold"/>
                                        <p:tgtEl>
                                          <p:spTgt spid="607"/>
                                        </p:tgtEl>
                                        <p:attrNameLst>
                                          <p:attrName>style.visibility</p:attrName>
                                        </p:attrNameLst>
                                      </p:cBhvr>
                                      <p:to>
                                        <p:strVal val="visible"/>
                                      </p:to>
                                    </p:set>
                                    <p:animEffect transition="in" filter="blinds(vertical)">
                                      <p:cBhvr>
                                        <p:cTn id="22" dur="1000"/>
                                        <p:tgtEl>
                                          <p:spTgt spid="60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5" nodeType="clickEffect">
                                  <p:stCondLst>
                                    <p:cond delay="0"/>
                                  </p:stCondLst>
                                  <p:iterate type="el">
                                    <p:tmAbs val="0"/>
                                  </p:iterate>
                                  <p:childTnLst>
                                    <p:set>
                                      <p:cBhvr>
                                        <p:cTn id="26" dur="indefinite" fill="hold"/>
                                        <p:tgtEl>
                                          <p:spTgt spid="6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6" nodeType="clickEffect">
                                  <p:stCondLst>
                                    <p:cond delay="0"/>
                                  </p:stCondLst>
                                  <p:iterate type="el">
                                    <p:tmAbs val="0"/>
                                  </p:iterate>
                                  <p:childTnLst>
                                    <p:set>
                                      <p:cBhvr>
                                        <p:cTn id="30" dur="indefinite" fill="hold"/>
                                        <p:tgtEl>
                                          <p:spTgt spid="6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7" nodeType="clickEffect">
                                  <p:stCondLst>
                                    <p:cond delay="0"/>
                                  </p:stCondLst>
                                  <p:iterate type="el">
                                    <p:tmAbs val="0"/>
                                  </p:iterate>
                                  <p:childTnLst>
                                    <p:set>
                                      <p:cBhvr>
                                        <p:cTn id="34" dur="indefinite" fill="hold"/>
                                        <p:tgtEl>
                                          <p:spTgt spid="6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8" nodeType="clickEffect">
                                  <p:stCondLst>
                                    <p:cond delay="0"/>
                                  </p:stCondLst>
                                  <p:iterate type="el">
                                    <p:tmAbs val="0"/>
                                  </p:iterate>
                                  <p:childTnLst>
                                    <p:set>
                                      <p:cBhvr>
                                        <p:cTn id="38" dur="indefinite" fill="hold"/>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607" grpId="4" animBg="1" advAuto="0"/>
      <p:bldP spid="606" grpId="3" animBg="1" advAuto="0"/>
      <p:bldP spid="605" grpId="1" animBg="1" advAuto="0"/>
      <p:bldP spid="617" grpId="6" animBg="1" advAuto="0"/>
      <p:bldP spid="620" grpId="7" animBg="1" advAuto="0"/>
      <p:bldP spid="612" grpId="5" animBg="1" advAuto="0"/>
      <p:bldP spid="624" grpId="8" animBg="1" advAuto="0"/>
      <p:bldP spid="602"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135"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136" name="nerve-cell-3759541_1280.png" descr="nerve-cell-3759541_1280.png"/>
          <p:cNvPicPr>
            <a:picLocks noChangeAspect="1"/>
          </p:cNvPicPr>
          <p:nvPr/>
        </p:nvPicPr>
        <p:blipFill>
          <a:blip r:embed="rId2"/>
          <a:stretch>
            <a:fillRect/>
          </a:stretch>
        </p:blipFill>
        <p:spPr>
          <a:xfrm>
            <a:off x="1350865" y="4450965"/>
            <a:ext cx="1308090" cy="1736883"/>
          </a:xfrm>
          <a:prstGeom prst="rect">
            <a:avLst/>
          </a:prstGeom>
          <a:ln w="12700">
            <a:miter lim="400000"/>
            <a:headEnd/>
            <a:tailEnd/>
          </a:ln>
        </p:spPr>
      </p:pic>
      <p:pic>
        <p:nvPicPr>
          <p:cNvPr id="137" name="neural-network-3816319_1280.png" descr="neural-network-3816319_1280.png"/>
          <p:cNvPicPr>
            <a:picLocks noChangeAspect="1"/>
          </p:cNvPicPr>
          <p:nvPr/>
        </p:nvPicPr>
        <p:blipFill>
          <a:blip r:embed="rId3"/>
          <a:stretch>
            <a:fillRect/>
          </a:stretch>
        </p:blipFill>
        <p:spPr>
          <a:xfrm>
            <a:off x="1015192" y="7710323"/>
            <a:ext cx="2004836" cy="2251045"/>
          </a:xfrm>
          <a:prstGeom prst="rect">
            <a:avLst/>
          </a:prstGeom>
          <a:ln w="12700">
            <a:miter lim="400000"/>
            <a:headEnd/>
            <a:tailEnd/>
          </a:ln>
        </p:spPr>
      </p:pic>
      <p:sp>
        <p:nvSpPr>
          <p:cNvPr id="138" name="什么是神经网络？"/>
          <p:cNvSpPr txBox="1"/>
          <p:nvPr/>
        </p:nvSpPr>
        <p:spPr>
          <a:xfrm>
            <a:off x="1294815" y="842962"/>
            <a:ext cx="6251576" cy="1209676"/>
          </a:xfrm>
          <a:prstGeom prst="rect">
            <a:avLst/>
          </a:prstGeom>
          <a:ln w="12700">
            <a:miter lim="400000"/>
          </a:ln>
        </p:spPr>
        <p:txBody>
          <a:bodyPr wrap="none" lIns="71437" tIns="71437" rIns="71437" bIns="71437" anchor="ctr">
            <a:spAutoFit/>
          </a:bodyPr>
          <a:lstStyle>
            <a:lvl1pPr>
              <a:defRPr sz="6000" b="1">
                <a:solidFill>
                  <a:srgbClr val="0096FF"/>
                </a:solidFill>
              </a:defRPr>
            </a:lvl1pPr>
          </a:lstStyle>
          <a:p>
            <a:r>
              <a:t>什么是神经网络？</a:t>
            </a:r>
          </a:p>
        </p:txBody>
      </p:sp>
      <p:sp>
        <p:nvSpPr>
          <p:cNvPr id="139" name="生物神经网络，一般指生物的大脑神经元、细胞、触点等组成的网络，用于产生生物的意识、帮助生物进行思考和行动。"/>
          <p:cNvSpPr txBox="1"/>
          <p:nvPr/>
        </p:nvSpPr>
        <p:spPr>
          <a:xfrm>
            <a:off x="3960517" y="4397069"/>
            <a:ext cx="20103349" cy="1844676"/>
          </a:xfrm>
          <a:prstGeom prst="rect">
            <a:avLst/>
          </a:prstGeom>
          <a:ln w="12700">
            <a:miter lim="400000"/>
          </a:ln>
        </p:spPr>
        <p:txBody>
          <a:bodyPr lIns="71437" tIns="71437" rIns="71437" bIns="71437" anchor="ctr">
            <a:spAutoFit/>
          </a:bodyPr>
          <a:lstStyle>
            <a:lvl1pPr algn="just">
              <a:defRPr sz="4800"/>
            </a:lvl1pPr>
          </a:lstStyle>
          <a:p>
            <a:r>
              <a:t>生物神经网络，一般指生物的大脑神经元、细胞、触点等组成的网络，用于产生生物的意识、帮助生物进行思考和行动。</a:t>
            </a:r>
          </a:p>
        </p:txBody>
      </p:sp>
      <p:sp>
        <p:nvSpPr>
          <p:cNvPr id="140" name="人工神经网络（Artificial Neural Networks，简写为ANNs）也简称为神经网络，是一种模仿动物神经网络行为特征，进行分布式并行信息处理的数学模型。这种网络依靠系统的复杂程度，通过调整内部大量节点之间相互连接的关系，从而达到处理信息的目的。"/>
          <p:cNvSpPr txBox="1"/>
          <p:nvPr/>
        </p:nvSpPr>
        <p:spPr>
          <a:xfrm>
            <a:off x="4073606" y="7392127"/>
            <a:ext cx="19877172" cy="3572373"/>
          </a:xfrm>
          <a:prstGeom prst="rect">
            <a:avLst/>
          </a:prstGeom>
          <a:ln w="12700">
            <a:miter lim="400000"/>
          </a:ln>
        </p:spPr>
        <p:txBody>
          <a:bodyPr lIns="71437" tIns="71437" rIns="71437" bIns="71437" anchor="ctr">
            <a:spAutoFit/>
          </a:bodyPr>
          <a:lstStyle/>
          <a:p>
            <a:pPr algn="just">
              <a:defRPr sz="4800"/>
            </a:pPr>
            <a:r>
              <a:t>人工神经网络（</a:t>
            </a:r>
            <a:r>
              <a:rPr>
                <a:latin typeface="Times New Roman" panose="02020603050405020304"/>
                <a:ea typeface="Times New Roman" panose="02020603050405020304"/>
                <a:cs typeface="Times New Roman" panose="02020603050405020304"/>
                <a:sym typeface="Times New Roman" panose="02020603050405020304"/>
              </a:rPr>
              <a:t>Artificial Neural Networks</a:t>
            </a:r>
            <a:r>
              <a:t>，简写为</a:t>
            </a:r>
            <a:r>
              <a:rPr>
                <a:latin typeface="Times New Roman" panose="02020603050405020304"/>
                <a:ea typeface="Times New Roman" panose="02020603050405020304"/>
                <a:cs typeface="Times New Roman" panose="02020603050405020304"/>
                <a:sym typeface="Times New Roman" panose="02020603050405020304"/>
              </a:rPr>
              <a:t>ANNs</a:t>
            </a:r>
            <a:r>
              <a:t>）也简称为神经网络，是一种模仿动物神经网络行为特征，进行分布式并行信息处理的数学模型。这种网络依靠系统的复杂程度，通过调整内部大量节点之间相互连接的关系，从而达到处理信息的目的。</a:t>
            </a:r>
          </a:p>
        </p:txBody>
      </p:sp>
      <p:sp>
        <p:nvSpPr>
          <p:cNvPr id="141" name="神经网络包括生物神经网络和人工神经网络。"/>
          <p:cNvSpPr txBox="1"/>
          <p:nvPr/>
        </p:nvSpPr>
        <p:spPr>
          <a:xfrm>
            <a:off x="966380" y="2540702"/>
            <a:ext cx="22338592" cy="993776"/>
          </a:xfrm>
          <a:prstGeom prst="rect">
            <a:avLst/>
          </a:prstGeom>
          <a:ln w="12700">
            <a:miter lim="400000"/>
          </a:ln>
        </p:spPr>
        <p:txBody>
          <a:bodyPr lIns="71437" tIns="71437" rIns="71437" bIns="71437" anchor="ctr">
            <a:spAutoFit/>
          </a:bodyPr>
          <a:lstStyle>
            <a:lvl1pPr algn="just">
              <a:defRPr sz="4800"/>
            </a:lvl1pPr>
          </a:lstStyle>
          <a:p>
            <a:r>
              <a:t>神经网络包括生物神经网络和人工神经网络。</a:t>
            </a:r>
          </a:p>
        </p:txBody>
      </p:sp>
      <p:sp>
        <p:nvSpPr>
          <p:cNvPr id="142"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39" grpId="2" animBg="1" advAuto="0"/>
      <p:bldP spid="136" grpId="1" animBg="1" advAuto="0"/>
      <p:bldP spid="140" grpId="4" animBg="1" advAuto="0"/>
      <p:bldP spid="137"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147"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148" name="BP (Back Propagation) 神经网络是1986年由Rumelhart和McClelland为首的科学家提出的概念，是一种按照误差逆向传播算法训练的多层前馈神经网络，是应用最广泛的神经网络。"/>
          <p:cNvSpPr txBox="1"/>
          <p:nvPr/>
        </p:nvSpPr>
        <p:spPr>
          <a:xfrm>
            <a:off x="966380" y="2299154"/>
            <a:ext cx="22338592" cy="2721472"/>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BP (Back Propagation) </a:t>
            </a:r>
            <a:r>
              <a:t>神经网络是</a:t>
            </a:r>
            <a:r>
              <a:rPr>
                <a:latin typeface="Times New Roman" panose="02020603050405020304"/>
                <a:ea typeface="Times New Roman" panose="02020603050405020304"/>
                <a:cs typeface="Times New Roman" panose="02020603050405020304"/>
                <a:sym typeface="Times New Roman" panose="02020603050405020304"/>
              </a:rPr>
              <a:t>1986</a:t>
            </a:r>
            <a:r>
              <a:t>年由</a:t>
            </a:r>
            <a:r>
              <a:rPr>
                <a:latin typeface="Times New Roman" panose="02020603050405020304"/>
                <a:ea typeface="Times New Roman" panose="02020603050405020304"/>
                <a:cs typeface="Times New Roman" panose="02020603050405020304"/>
                <a:sym typeface="Times New Roman" panose="02020603050405020304"/>
              </a:rPr>
              <a:t>Rumelhart</a:t>
            </a:r>
            <a:r>
              <a:t>和</a:t>
            </a:r>
            <a:r>
              <a:rPr>
                <a:latin typeface="Times New Roman" panose="02020603050405020304"/>
                <a:ea typeface="Times New Roman" panose="02020603050405020304"/>
                <a:cs typeface="Times New Roman" panose="02020603050405020304"/>
                <a:sym typeface="Times New Roman" panose="02020603050405020304"/>
              </a:rPr>
              <a:t>McClelland</a:t>
            </a:r>
            <a:r>
              <a:t>为首的科学家提出的概念，是一种按照误差逆向传播算法训练的多层前馈神经网络，是应用最广泛的神经网络。</a:t>
            </a:r>
          </a:p>
        </p:txBody>
      </p:sp>
      <p:sp>
        <p:nvSpPr>
          <p:cNvPr id="149" name="BP神经网络的提出"/>
          <p:cNvSpPr txBox="1"/>
          <p:nvPr/>
        </p:nvSpPr>
        <p:spPr>
          <a:xfrm>
            <a:off x="1188962" y="842962"/>
            <a:ext cx="6463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神经网络的提出</a:t>
            </a:r>
          </a:p>
        </p:txBody>
      </p:sp>
      <p:grpSp>
        <p:nvGrpSpPr>
          <p:cNvPr id="152" name="图像"/>
          <p:cNvGrpSpPr/>
          <p:nvPr/>
        </p:nvGrpSpPr>
        <p:grpSpPr>
          <a:xfrm>
            <a:off x="15030529" y="5798645"/>
            <a:ext cx="4109194" cy="5263057"/>
            <a:chOff x="0" y="0"/>
            <a:chExt cx="4109193" cy="5263056"/>
          </a:xfrm>
        </p:grpSpPr>
        <p:pic>
          <p:nvPicPr>
            <p:cNvPr id="151" name="图像" descr="图像"/>
            <p:cNvPicPr>
              <a:picLocks noChangeAspect="1"/>
            </p:cNvPicPr>
            <p:nvPr/>
          </p:nvPicPr>
          <p:blipFill>
            <a:blip r:embed="rId2"/>
            <a:stretch>
              <a:fillRect/>
            </a:stretch>
          </p:blipFill>
          <p:spPr>
            <a:xfrm>
              <a:off x="177800" y="114300"/>
              <a:ext cx="3753594" cy="4805857"/>
            </a:xfrm>
            <a:prstGeom prst="rect">
              <a:avLst/>
            </a:prstGeom>
            <a:ln>
              <a:noFill/>
            </a:ln>
            <a:effectLst/>
          </p:spPr>
        </p:pic>
        <p:pic>
          <p:nvPicPr>
            <p:cNvPr id="150" name="图像" descr="图像"/>
            <p:cNvPicPr/>
            <p:nvPr/>
          </p:nvPicPr>
          <p:blipFill>
            <a:blip r:embed="rId3"/>
            <a:stretch>
              <a:fillRect/>
            </a:stretch>
          </p:blipFill>
          <p:spPr>
            <a:xfrm>
              <a:off x="0" y="0"/>
              <a:ext cx="4109194" cy="5263057"/>
            </a:xfrm>
            <a:prstGeom prst="rect">
              <a:avLst/>
            </a:prstGeom>
            <a:effectLst/>
          </p:spPr>
        </p:pic>
      </p:grpSp>
      <p:grpSp>
        <p:nvGrpSpPr>
          <p:cNvPr id="155" name="图像"/>
          <p:cNvGrpSpPr/>
          <p:nvPr/>
        </p:nvGrpSpPr>
        <p:grpSpPr>
          <a:xfrm>
            <a:off x="3920316" y="5776950"/>
            <a:ext cx="3847059" cy="5306448"/>
            <a:chOff x="0" y="0"/>
            <a:chExt cx="3847057" cy="5306447"/>
          </a:xfrm>
        </p:grpSpPr>
        <p:pic>
          <p:nvPicPr>
            <p:cNvPr id="154" name="图像" descr="图像"/>
            <p:cNvPicPr>
              <a:picLocks noChangeAspect="1"/>
            </p:cNvPicPr>
            <p:nvPr/>
          </p:nvPicPr>
          <p:blipFill>
            <a:blip r:embed="rId4"/>
            <a:stretch>
              <a:fillRect/>
            </a:stretch>
          </p:blipFill>
          <p:spPr>
            <a:xfrm>
              <a:off x="177800" y="114300"/>
              <a:ext cx="3491458" cy="4849248"/>
            </a:xfrm>
            <a:prstGeom prst="rect">
              <a:avLst/>
            </a:prstGeom>
            <a:ln>
              <a:noFill/>
            </a:ln>
            <a:effectLst/>
          </p:spPr>
        </p:pic>
        <p:pic>
          <p:nvPicPr>
            <p:cNvPr id="153" name="图像" descr="图像"/>
            <p:cNvPicPr/>
            <p:nvPr/>
          </p:nvPicPr>
          <p:blipFill>
            <a:blip r:embed="rId5"/>
            <a:stretch>
              <a:fillRect/>
            </a:stretch>
          </p:blipFill>
          <p:spPr>
            <a:xfrm>
              <a:off x="0" y="0"/>
              <a:ext cx="3847058" cy="5306448"/>
            </a:xfrm>
            <a:prstGeom prst="rect">
              <a:avLst/>
            </a:prstGeom>
            <a:effectLst/>
          </p:spPr>
        </p:pic>
      </p:grpSp>
      <p:sp>
        <p:nvSpPr>
          <p:cNvPr id="156" name="David E. Rumelhart"/>
          <p:cNvSpPr txBox="1"/>
          <p:nvPr/>
        </p:nvSpPr>
        <p:spPr>
          <a:xfrm>
            <a:off x="3714784" y="11079567"/>
            <a:ext cx="4232722" cy="718196"/>
          </a:xfrm>
          <a:prstGeom prst="rect">
            <a:avLst/>
          </a:prstGeom>
          <a:ln w="12700">
            <a:miter lim="400000"/>
          </a:ln>
        </p:spPr>
        <p:txBody>
          <a:bodyPr wrap="none" lIns="71437" tIns="71437" rIns="71437" bIns="71437" anchor="ctr">
            <a:spAutoFit/>
          </a:bodyPr>
          <a:lstStyle>
            <a:lvl1pPr>
              <a:defRPr sz="4000" u="sng">
                <a:latin typeface="Times New Roman" panose="02020603050405020304"/>
                <a:ea typeface="Times New Roman" panose="02020603050405020304"/>
                <a:cs typeface="Times New Roman" panose="02020603050405020304"/>
                <a:sym typeface="Times New Roman" panose="02020603050405020304"/>
              </a:defRPr>
            </a:lvl1pPr>
          </a:lstStyle>
          <a:p>
            <a:pPr>
              <a:defRPr u="none"/>
            </a:pPr>
            <a:r>
              <a:rPr u="sng"/>
              <a:t>David E. Rumelhart</a:t>
            </a:r>
            <a:endParaRPr u="sng"/>
          </a:p>
        </p:txBody>
      </p:sp>
      <p:sp>
        <p:nvSpPr>
          <p:cNvPr id="157" name="James L. (Jay) McClelland"/>
          <p:cNvSpPr txBox="1"/>
          <p:nvPr/>
        </p:nvSpPr>
        <p:spPr>
          <a:xfrm>
            <a:off x="14270513" y="11040665"/>
            <a:ext cx="5629226" cy="718196"/>
          </a:xfrm>
          <a:prstGeom prst="rect">
            <a:avLst/>
          </a:prstGeom>
          <a:ln w="12700">
            <a:miter lim="400000"/>
          </a:ln>
        </p:spPr>
        <p:txBody>
          <a:bodyPr wrap="none" lIns="71437" tIns="71437" rIns="71437" bIns="71437" anchor="ctr">
            <a:spAutoFit/>
          </a:bodyPr>
          <a:lstStyle>
            <a:lvl1pPr defTabSz="457200">
              <a:defRPr sz="4000" u="sng">
                <a:latin typeface="Times New Roman" panose="02020603050405020304"/>
                <a:ea typeface="Times New Roman" panose="02020603050405020304"/>
                <a:cs typeface="Times New Roman" panose="02020603050405020304"/>
                <a:sym typeface="Times New Roman" panose="02020603050405020304"/>
              </a:defRPr>
            </a:lvl1pPr>
          </a:lstStyle>
          <a:p>
            <a:pPr>
              <a:defRPr u="none"/>
            </a:pPr>
            <a:r>
              <a:rPr u="sng"/>
              <a:t>James L. (Jay) McClelland</a:t>
            </a:r>
            <a:endParaRPr u="sng"/>
          </a:p>
        </p:txBody>
      </p:sp>
      <p:sp>
        <p:nvSpPr>
          <p:cNvPr id="158"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BP神经网络应用的领域"/>
          <p:cNvSpPr txBox="1"/>
          <p:nvPr/>
        </p:nvSpPr>
        <p:spPr>
          <a:xfrm>
            <a:off x="1151838" y="899993"/>
            <a:ext cx="7987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神经网络应用的领域</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3" name="预测"/>
          <p:cNvSpPr txBox="1"/>
          <p:nvPr/>
        </p:nvSpPr>
        <p:spPr>
          <a:xfrm>
            <a:off x="1244993" y="6157793"/>
            <a:ext cx="1298576" cy="942976"/>
          </a:xfrm>
          <a:prstGeom prst="rect">
            <a:avLst/>
          </a:prstGeom>
          <a:ln w="12700">
            <a:miter lim="400000"/>
          </a:ln>
        </p:spPr>
        <p:txBody>
          <a:bodyPr wrap="none" lIns="71437" tIns="71437" rIns="71437" bIns="71437" anchor="ctr">
            <a:spAutoFit/>
          </a:bodyPr>
          <a:lstStyle>
            <a:lvl1pPr>
              <a:defRPr sz="45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预测</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评价"/>
          <p:cNvSpPr txBox="1"/>
          <p:nvPr/>
        </p:nvSpPr>
        <p:spPr>
          <a:xfrm>
            <a:off x="1244993" y="7897693"/>
            <a:ext cx="1298576" cy="942976"/>
          </a:xfrm>
          <a:prstGeom prst="rect">
            <a:avLst/>
          </a:prstGeom>
          <a:ln w="12700">
            <a:miter lim="400000"/>
          </a:ln>
        </p:spPr>
        <p:txBody>
          <a:bodyPr wrap="none" lIns="71437" tIns="71437" rIns="71437" bIns="71437" anchor="ctr">
            <a:spAutoFit/>
          </a:bodyPr>
          <a:lstStyle>
            <a:lvl1pPr>
              <a:defRPr sz="45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评价</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5" name="图像处理"/>
          <p:cNvSpPr txBox="1"/>
          <p:nvPr/>
        </p:nvSpPr>
        <p:spPr>
          <a:xfrm>
            <a:off x="1244993" y="9599493"/>
            <a:ext cx="2441576" cy="942976"/>
          </a:xfrm>
          <a:prstGeom prst="rect">
            <a:avLst/>
          </a:prstGeom>
          <a:ln w="12700">
            <a:miter lim="400000"/>
          </a:ln>
        </p:spPr>
        <p:txBody>
          <a:bodyPr wrap="none" lIns="71437" tIns="71437" rIns="71437" bIns="71437" anchor="ctr">
            <a:spAutoFit/>
          </a:bodyPr>
          <a:lstStyle>
            <a:lvl1pPr>
              <a:defRPr sz="45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图像处理</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6" name="仿真"/>
          <p:cNvSpPr txBox="1"/>
          <p:nvPr/>
        </p:nvSpPr>
        <p:spPr>
          <a:xfrm>
            <a:off x="1181493" y="11364793"/>
            <a:ext cx="1298576" cy="942976"/>
          </a:xfrm>
          <a:prstGeom prst="rect">
            <a:avLst/>
          </a:prstGeom>
          <a:ln w="12700">
            <a:miter lim="400000"/>
          </a:ln>
        </p:spPr>
        <p:txBody>
          <a:bodyPr wrap="none" lIns="71437" tIns="71437" rIns="71437" bIns="71437" anchor="ctr">
            <a:spAutoFit/>
          </a:bodyPr>
          <a:lstStyle>
            <a:lvl1pPr>
              <a:defRPr sz="4500" b="1">
                <a:solidFill>
                  <a:srgbClr val="0096FF"/>
                </a:solidFill>
                <a:latin typeface="Times New Roman" panose="02020603050405020304"/>
                <a:ea typeface="Times New Roman" panose="02020603050405020304"/>
                <a:cs typeface="Times New Roman" panose="02020603050405020304"/>
                <a:sym typeface="Times New Roman" panose="02020603050405020304"/>
              </a:defRPr>
            </a:lvl1pPr>
          </a:lstStyle>
          <a:p>
            <a:pPr>
              <a:defRPr>
                <a:latin typeface="+mn-lt"/>
                <a:ea typeface="+mn-ea"/>
                <a:cs typeface="+mn-cs"/>
                <a:sym typeface="Marker Felt"/>
              </a:defRPr>
            </a:pPr>
            <a:r>
              <a:rPr>
                <a:latin typeface="Times New Roman" panose="02020603050405020304"/>
                <a:ea typeface="Times New Roman" panose="02020603050405020304"/>
                <a:cs typeface="Times New Roman" panose="02020603050405020304"/>
                <a:sym typeface="Times New Roman" panose="02020603050405020304"/>
              </a:rPr>
              <a:t>仿真</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7" name="电力运行负荷、血红蛋白浓度、房价、股市、水资源需求、风速、地质灾害等。"/>
          <p:cNvSpPr txBox="1"/>
          <p:nvPr/>
        </p:nvSpPr>
        <p:spPr>
          <a:xfrm>
            <a:off x="1221480" y="6971289"/>
            <a:ext cx="22540744" cy="993776"/>
          </a:xfrm>
          <a:prstGeom prst="rect">
            <a:avLst/>
          </a:prstGeom>
          <a:ln w="12700">
            <a:miter lim="400000"/>
          </a:ln>
        </p:spPr>
        <p:txBody>
          <a:bodyPr lIns="71437" tIns="71437" rIns="71437" bIns="71437" anchor="ctr">
            <a:spAutoFit/>
          </a:bodyPr>
          <a:lstStyle>
            <a:lvl1pPr algn="just">
              <a:defRPr sz="4800"/>
            </a:lvl1pPr>
          </a:lstStyle>
          <a:p>
            <a:r>
              <a:t>电力运行负荷、血红蛋白浓度、房价、股市、水资源需求、风速、地质灾害等。</a:t>
            </a:r>
          </a:p>
        </p:txBody>
      </p:sp>
      <p:sp>
        <p:nvSpPr>
          <p:cNvPr id="168" name="城市安全、河流健康、教学质量、网络安全、水环境、生态风险、灾害损失等。"/>
          <p:cNvSpPr txBox="1"/>
          <p:nvPr/>
        </p:nvSpPr>
        <p:spPr>
          <a:xfrm>
            <a:off x="1208780" y="8660389"/>
            <a:ext cx="22540744" cy="993776"/>
          </a:xfrm>
          <a:prstGeom prst="rect">
            <a:avLst/>
          </a:prstGeom>
          <a:ln w="12700">
            <a:miter lim="400000"/>
          </a:ln>
        </p:spPr>
        <p:txBody>
          <a:bodyPr lIns="71437" tIns="71437" rIns="71437" bIns="71437" anchor="ctr">
            <a:spAutoFit/>
          </a:bodyPr>
          <a:lstStyle>
            <a:lvl1pPr algn="just">
              <a:defRPr sz="4800"/>
            </a:lvl1pPr>
          </a:lstStyle>
          <a:p>
            <a:r>
              <a:t>城市安全、河流健康、教学质量、网络安全、水环境、生态风险、灾害损失等。</a:t>
            </a:r>
          </a:p>
        </p:txBody>
      </p:sp>
      <p:sp>
        <p:nvSpPr>
          <p:cNvPr id="169" name="图像降噪、图像分类、图像复原、图像压缩、图像校正、图像分割、图像加密等。"/>
          <p:cNvSpPr txBox="1"/>
          <p:nvPr/>
        </p:nvSpPr>
        <p:spPr>
          <a:xfrm>
            <a:off x="1221480" y="10425689"/>
            <a:ext cx="22540744" cy="993776"/>
          </a:xfrm>
          <a:prstGeom prst="rect">
            <a:avLst/>
          </a:prstGeom>
          <a:ln w="12700">
            <a:miter lim="400000"/>
          </a:ln>
        </p:spPr>
        <p:txBody>
          <a:bodyPr lIns="71437" tIns="71437" rIns="71437" bIns="71437" anchor="ctr">
            <a:spAutoFit/>
          </a:bodyPr>
          <a:lstStyle>
            <a:lvl1pPr algn="just">
              <a:defRPr sz="4800"/>
            </a:lvl1pPr>
          </a:lstStyle>
          <a:p>
            <a:r>
              <a:t>图像降噪、图像分类、图像复原、图像压缩、图像校正、图像分割、图像加密等。</a:t>
            </a:r>
          </a:p>
        </p:txBody>
      </p:sp>
      <p:sp>
        <p:nvSpPr>
          <p:cNvPr id="170" name="移动机器人避障仿真、物流交通仿真、无人机姿态自适应仿真、工业控制仿真等。"/>
          <p:cNvSpPr txBox="1"/>
          <p:nvPr/>
        </p:nvSpPr>
        <p:spPr>
          <a:xfrm>
            <a:off x="1221480" y="12203689"/>
            <a:ext cx="22540744" cy="993776"/>
          </a:xfrm>
          <a:prstGeom prst="rect">
            <a:avLst/>
          </a:prstGeom>
          <a:ln w="12700">
            <a:miter lim="400000"/>
          </a:ln>
        </p:spPr>
        <p:txBody>
          <a:bodyPr lIns="71437" tIns="71437" rIns="71437" bIns="71437" anchor="ctr">
            <a:spAutoFit/>
          </a:bodyPr>
          <a:lstStyle>
            <a:lvl1pPr algn="just">
              <a:defRPr sz="4800"/>
            </a:lvl1pPr>
          </a:lstStyle>
          <a:p>
            <a:r>
              <a:t>移动机器人避障仿真、物流交通仿真、无人机姿态自适应仿真、工业控制仿真等。</a:t>
            </a:r>
          </a:p>
        </p:txBody>
      </p:sp>
      <p:sp>
        <p:nvSpPr>
          <p:cNvPr id="171" name="BP神经网络应用的主要方面"/>
          <p:cNvSpPr txBox="1"/>
          <p:nvPr/>
        </p:nvSpPr>
        <p:spPr>
          <a:xfrm>
            <a:off x="1177239" y="4938593"/>
            <a:ext cx="9511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神经网络应用的主要方面</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72" name="BP神经网络被广泛应用于多个研究领域领，如环境、生物、医学、气象、天文、地理、经济学、管理学、工业、统计学、计算机、移动通信、航天、信息技术、自动化、能源、新材料、海洋等领域。"/>
          <p:cNvSpPr txBox="1"/>
          <p:nvPr/>
        </p:nvSpPr>
        <p:spPr>
          <a:xfrm>
            <a:off x="1121026" y="2284164"/>
            <a:ext cx="22540743" cy="2721472"/>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BP</a:t>
            </a:r>
            <a:r>
              <a:t>神经网络被广泛应用于多个研究领域领，如环境、生物、医学、气象、天文、地理、经济学、管理学、工业、统计学、计算机、移动通信、航天、信息技术、自动化、能源、新材料、海洋等领域。</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175"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176" name="BP神经网络的结构"/>
          <p:cNvSpPr txBox="1"/>
          <p:nvPr/>
        </p:nvSpPr>
        <p:spPr>
          <a:xfrm>
            <a:off x="2244039" y="899993"/>
            <a:ext cx="6463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神经网络的结构</a:t>
            </a:r>
          </a:p>
        </p:txBody>
      </p:sp>
      <p:sp>
        <p:nvSpPr>
          <p:cNvPr id="177" name="BP神经网络是一种典型的非线性算法。BP神经网络由输入层、输出层和之间若干层（一层或多层）隐含层构成，每一层可以有若干个节点。层与层之间节点的连接状态通过权重来体现。…"/>
          <p:cNvSpPr txBox="1"/>
          <p:nvPr/>
        </p:nvSpPr>
        <p:spPr>
          <a:xfrm>
            <a:off x="966380" y="2152856"/>
            <a:ext cx="22338592" cy="4665068"/>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BP</a:t>
            </a:r>
            <a:r>
              <a:t>神经网络是一种典型的非线性算法。</a:t>
            </a:r>
            <a:r>
              <a:rPr>
                <a:latin typeface="Times New Roman" panose="02020603050405020304"/>
                <a:ea typeface="Times New Roman" panose="02020603050405020304"/>
                <a:cs typeface="Times New Roman" panose="02020603050405020304"/>
                <a:sym typeface="Times New Roman" panose="02020603050405020304"/>
              </a:rPr>
              <a:t>BP</a:t>
            </a:r>
            <a:r>
              <a:t>神经网络由输入层、输出层和之间若干层（一层或多层）隐含层构成，每一层可以有若干个节点。层与层之间节点的连接状态通过权重来体现。</a:t>
            </a:r>
          </a:p>
          <a:p>
            <a:pPr algn="just">
              <a:defRPr sz="1600"/>
            </a:pPr>
          </a:p>
          <a:p>
            <a:pPr algn="just">
              <a:defRPr sz="4800"/>
            </a:pPr>
            <a:r>
              <a:t>只有一个隐含层的时候，这样的</a:t>
            </a:r>
            <a:r>
              <a:rPr>
                <a:latin typeface="Times New Roman" panose="02020603050405020304"/>
                <a:ea typeface="Times New Roman" panose="02020603050405020304"/>
                <a:cs typeface="Times New Roman" panose="02020603050405020304"/>
                <a:sym typeface="Times New Roman" panose="02020603050405020304"/>
              </a:rPr>
              <a:t>BP</a:t>
            </a:r>
            <a:r>
              <a:t>神经网络属于传统的浅层神经网络；当有多个隐含层的时候，这样的</a:t>
            </a:r>
            <a:r>
              <a:rPr>
                <a:latin typeface="Times New Roman" panose="02020603050405020304"/>
                <a:ea typeface="Times New Roman" panose="02020603050405020304"/>
                <a:cs typeface="Times New Roman" panose="02020603050405020304"/>
                <a:sym typeface="Times New Roman" panose="02020603050405020304"/>
              </a:rPr>
              <a:t>BP</a:t>
            </a:r>
            <a:r>
              <a:t>神经网络属于深度学习的神经网络。</a:t>
            </a:r>
          </a:p>
        </p:txBody>
      </p:sp>
      <p:grpSp>
        <p:nvGrpSpPr>
          <p:cNvPr id="180" name="截屏2020-07-20 下午3.12.19.png"/>
          <p:cNvGrpSpPr/>
          <p:nvPr/>
        </p:nvGrpSpPr>
        <p:grpSpPr>
          <a:xfrm>
            <a:off x="3533179" y="8639934"/>
            <a:ext cx="6441004" cy="3090937"/>
            <a:chOff x="0" y="0"/>
            <a:chExt cx="6441002" cy="3090936"/>
          </a:xfrm>
        </p:grpSpPr>
        <p:pic>
          <p:nvPicPr>
            <p:cNvPr id="179" name="截屏2020-07-20 下午3.12.19.png" descr="截屏2020-07-20 下午3.12.19.png"/>
            <p:cNvPicPr>
              <a:picLocks noChangeAspect="1"/>
            </p:cNvPicPr>
            <p:nvPr/>
          </p:nvPicPr>
          <p:blipFill>
            <a:blip r:embed="rId2"/>
            <a:stretch>
              <a:fillRect/>
            </a:stretch>
          </p:blipFill>
          <p:spPr>
            <a:xfrm>
              <a:off x="177800" y="114300"/>
              <a:ext cx="6085403" cy="2633737"/>
            </a:xfrm>
            <a:prstGeom prst="rect">
              <a:avLst/>
            </a:prstGeom>
            <a:ln>
              <a:noFill/>
            </a:ln>
            <a:effectLst/>
          </p:spPr>
        </p:pic>
        <p:pic>
          <p:nvPicPr>
            <p:cNvPr id="178" name="截屏2020-07-20 下午3.12.19.png" descr="截屏2020-07-20 下午3.12.19.png"/>
            <p:cNvPicPr/>
            <p:nvPr/>
          </p:nvPicPr>
          <p:blipFill>
            <a:blip r:embed="rId3"/>
            <a:stretch>
              <a:fillRect/>
            </a:stretch>
          </p:blipFill>
          <p:spPr>
            <a:xfrm>
              <a:off x="0" y="0"/>
              <a:ext cx="6441003" cy="3090937"/>
            </a:xfrm>
            <a:prstGeom prst="rect">
              <a:avLst/>
            </a:prstGeom>
            <a:effectLst/>
          </p:spPr>
        </p:pic>
      </p:grpSp>
      <p:grpSp>
        <p:nvGrpSpPr>
          <p:cNvPr id="183" name="截屏2020-07-20 下午3.07.56.png"/>
          <p:cNvGrpSpPr/>
          <p:nvPr/>
        </p:nvGrpSpPr>
        <p:grpSpPr>
          <a:xfrm>
            <a:off x="13864325" y="7204010"/>
            <a:ext cx="5105728" cy="4646453"/>
            <a:chOff x="0" y="0"/>
            <a:chExt cx="5105726" cy="4646451"/>
          </a:xfrm>
        </p:grpSpPr>
        <p:pic>
          <p:nvPicPr>
            <p:cNvPr id="182" name="截屏2020-07-20 下午3.07.56.png" descr="截屏2020-07-20 下午3.07.56.png"/>
            <p:cNvPicPr>
              <a:picLocks noChangeAspect="1"/>
            </p:cNvPicPr>
            <p:nvPr/>
          </p:nvPicPr>
          <p:blipFill>
            <a:blip r:embed="rId4"/>
            <a:stretch>
              <a:fillRect/>
            </a:stretch>
          </p:blipFill>
          <p:spPr>
            <a:xfrm>
              <a:off x="177800" y="114300"/>
              <a:ext cx="4750127" cy="4189252"/>
            </a:xfrm>
            <a:prstGeom prst="rect">
              <a:avLst/>
            </a:prstGeom>
            <a:ln>
              <a:noFill/>
            </a:ln>
            <a:effectLst/>
          </p:spPr>
        </p:pic>
        <p:pic>
          <p:nvPicPr>
            <p:cNvPr id="181" name="截屏2020-07-20 下午3.07.56.png" descr="截屏2020-07-20 下午3.07.56.png"/>
            <p:cNvPicPr/>
            <p:nvPr/>
          </p:nvPicPr>
          <p:blipFill>
            <a:blip r:embed="rId5"/>
            <a:stretch>
              <a:fillRect/>
            </a:stretch>
          </p:blipFill>
          <p:spPr>
            <a:xfrm>
              <a:off x="0" y="0"/>
              <a:ext cx="5105727" cy="4646452"/>
            </a:xfrm>
            <a:prstGeom prst="rect">
              <a:avLst/>
            </a:prstGeom>
            <a:effectLst/>
          </p:spPr>
        </p:pic>
      </p:grpSp>
      <p:sp>
        <p:nvSpPr>
          <p:cNvPr id="184" name="(a)"/>
          <p:cNvSpPr txBox="1"/>
          <p:nvPr/>
        </p:nvSpPr>
        <p:spPr>
          <a:xfrm>
            <a:off x="6443321" y="11522065"/>
            <a:ext cx="620720" cy="594973"/>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85" name="(b)"/>
          <p:cNvSpPr txBox="1"/>
          <p:nvPr/>
        </p:nvSpPr>
        <p:spPr>
          <a:xfrm>
            <a:off x="16095064" y="11522065"/>
            <a:ext cx="644253" cy="594973"/>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86"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1" nodeType="clickEffect">
                                  <p:stCondLst>
                                    <p:cond delay="0"/>
                                  </p:stCondLst>
                                  <p:iterate type="el">
                                    <p:tmAbs val="0"/>
                                  </p:iterate>
                                  <p:childTnLst>
                                    <p:set>
                                      <p:cBhvr>
                                        <p:cTn id="6" dur="indefinite" fill="hold"/>
                                        <p:tgtEl>
                                          <p:spTgt spid="183"/>
                                        </p:tgtEl>
                                        <p:attrNameLst>
                                          <p:attrName>style.visibility</p:attrName>
                                        </p:attrNameLst>
                                      </p:cBhvr>
                                      <p:to>
                                        <p:strVal val="visible"/>
                                      </p:to>
                                    </p:set>
                                    <p:animEffect transition="in" filter="blinds(vertical)">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2" nodeType="clickEffect">
                                  <p:stCondLst>
                                    <p:cond delay="0"/>
                                  </p:stCondLst>
                                  <p:iterate type="el">
                                    <p:tmAbs val="0"/>
                                  </p:iterate>
                                  <p:childTnLst>
                                    <p:set>
                                      <p:cBhvr>
                                        <p:cTn id="11" dur="indefinite" fill="hold"/>
                                        <p:tgtEl>
                                          <p:spTgt spid="180"/>
                                        </p:tgtEl>
                                        <p:attrNameLst>
                                          <p:attrName>style.visibility</p:attrName>
                                        </p:attrNameLst>
                                      </p:cBhvr>
                                      <p:to>
                                        <p:strVal val="visible"/>
                                      </p:to>
                                    </p:set>
                                    <p:animEffect transition="in" filter="blinds(vertical)">
                                      <p:cBhvr>
                                        <p:cTn id="12" dur="10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3" nodeType="clickEffect">
                                  <p:stCondLst>
                                    <p:cond delay="0"/>
                                  </p:stCondLst>
                                  <p:iterate type="el">
                                    <p:tmAbs val="0"/>
                                  </p:iterate>
                                  <p:childTnLst>
                                    <p:set>
                                      <p:cBhvr>
                                        <p:cTn id="16" dur="indefinite" fill="hold"/>
                                        <p:tgtEl>
                                          <p:spTgt spid="184"/>
                                        </p:tgtEl>
                                        <p:attrNameLst>
                                          <p:attrName>style.visibility</p:attrName>
                                        </p:attrNameLst>
                                      </p:cBhvr>
                                      <p:to>
                                        <p:strVal val="visible"/>
                                      </p:to>
                                    </p:set>
                                    <p:animEffect transition="in" filter="blinds(vertical)">
                                      <p:cBhvr>
                                        <p:cTn id="17" dur="10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4" nodeType="clickEffect">
                                  <p:stCondLst>
                                    <p:cond delay="0"/>
                                  </p:stCondLst>
                                  <p:iterate type="el">
                                    <p:tmAbs val="0"/>
                                  </p:iterate>
                                  <p:childTnLst>
                                    <p:set>
                                      <p:cBhvr>
                                        <p:cTn id="21" dur="indefinite" fill="hold"/>
                                        <p:tgtEl>
                                          <p:spTgt spid="185"/>
                                        </p:tgtEl>
                                        <p:attrNameLst>
                                          <p:attrName>style.visibility</p:attrName>
                                        </p:attrNameLst>
                                      </p:cBhvr>
                                      <p:to>
                                        <p:strVal val="visible"/>
                                      </p:to>
                                    </p:set>
                                    <p:animEffect transition="in" filter="blinds(vertical)">
                                      <p:cBhvr>
                                        <p:cTn id="22"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83" grpId="1" animBg="1" advAuto="0"/>
      <p:bldP spid="180" grpId="2" animBg="1" advAuto="0"/>
      <p:bldP spid="184" grpId="3" animBg="1" advAuto="0"/>
      <p:bldP spid="185"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191"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192" name="感知器（Perceptron）的概念，在1950s由Frank Rosenblatt第一次引入。包括输入项、权重、偏置、激活函数、输出组成。"/>
          <p:cNvSpPr txBox="1"/>
          <p:nvPr/>
        </p:nvSpPr>
        <p:spPr>
          <a:xfrm>
            <a:off x="621777" y="2392690"/>
            <a:ext cx="23140447" cy="1870572"/>
          </a:xfrm>
          <a:prstGeom prst="rect">
            <a:avLst/>
          </a:prstGeom>
          <a:ln w="12700">
            <a:miter lim="400000"/>
          </a:ln>
        </p:spPr>
        <p:txBody>
          <a:bodyPr lIns="71437" tIns="71437" rIns="71437" bIns="71437" anchor="ctr">
            <a:spAutoFit/>
          </a:bodyPr>
          <a:lstStyle/>
          <a:p>
            <a:pPr algn="just">
              <a:defRPr sz="4800"/>
            </a:pPr>
            <a:r>
              <a:t>感知器（</a:t>
            </a:r>
            <a:r>
              <a:rPr>
                <a:latin typeface="Times New Roman" panose="02020603050405020304"/>
                <a:ea typeface="Times New Roman" panose="02020603050405020304"/>
                <a:cs typeface="Times New Roman" panose="02020603050405020304"/>
                <a:sym typeface="Times New Roman" panose="02020603050405020304"/>
              </a:rPr>
              <a:t>Perceptron</a:t>
            </a:r>
            <a:r>
              <a:t>）的概念，在</a:t>
            </a:r>
            <a:r>
              <a:rPr>
                <a:latin typeface="Times New Roman" panose="02020603050405020304"/>
                <a:ea typeface="Times New Roman" panose="02020603050405020304"/>
                <a:cs typeface="Times New Roman" panose="02020603050405020304"/>
                <a:sym typeface="Times New Roman" panose="02020603050405020304"/>
              </a:rPr>
              <a:t>1950s</a:t>
            </a:r>
            <a:r>
              <a:t>由</a:t>
            </a:r>
            <a:r>
              <a:rPr>
                <a:latin typeface="Times New Roman" panose="02020603050405020304"/>
                <a:ea typeface="Times New Roman" panose="02020603050405020304"/>
                <a:cs typeface="Times New Roman" panose="02020603050405020304"/>
                <a:sym typeface="Times New Roman" panose="02020603050405020304"/>
              </a:rPr>
              <a:t>Frank Rosenblatt</a:t>
            </a:r>
            <a:r>
              <a:t>第一次引入。包括输入项、权重、偏置、激活函数、输出组成。</a:t>
            </a:r>
          </a:p>
        </p:txBody>
      </p:sp>
      <p:sp>
        <p:nvSpPr>
          <p:cNvPr id="193" name="感知器——BP神经网络中的单个节点"/>
          <p:cNvSpPr txBox="1"/>
          <p:nvPr/>
        </p:nvSpPr>
        <p:spPr>
          <a:xfrm>
            <a:off x="935938" y="899993"/>
            <a:ext cx="12559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感知器——</a:t>
            </a: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神经网络中的单个节点</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94" name="圆角矩形"/>
          <p:cNvSpPr/>
          <p:nvPr/>
        </p:nvSpPr>
        <p:spPr>
          <a:xfrm>
            <a:off x="11557000" y="5600700"/>
            <a:ext cx="12161174" cy="5668530"/>
          </a:xfrm>
          <a:prstGeom prst="roundRect">
            <a:avLst>
              <a:gd name="adj" fmla="val 15000"/>
            </a:avLst>
          </a:prstGeom>
          <a:ln w="50800">
            <a:solidFill>
              <a:srgbClr val="8B8582"/>
            </a:solidFill>
            <a:custDash>
              <a:ds d="200000" sp="200000"/>
            </a:custDash>
            <a:miter lim="400000"/>
          </a:ln>
          <a:effectLst>
            <a:reflection stA="50000" endPos="40000" dir="5400000" sy="-100000" algn="bl" rotWithShape="0"/>
          </a:effectLst>
        </p:spPr>
        <p:txBody>
          <a:bodyPr lIns="71437" tIns="71437" rIns="71437" bIns="71437" anchor="ctr"/>
          <a:lstStyle/>
          <a:p>
            <a:pPr>
              <a:defRPr sz="5000">
                <a:solidFill>
                  <a:srgbClr val="858585"/>
                </a:solidFill>
              </a:defRPr>
            </a:pPr>
          </a:p>
        </p:txBody>
      </p:sp>
      <p:sp>
        <p:nvSpPr>
          <p:cNvPr id="195" name="为什么要引入偏置b呢？"/>
          <p:cNvSpPr txBox="1"/>
          <p:nvPr/>
        </p:nvSpPr>
        <p:spPr>
          <a:xfrm>
            <a:off x="12004031" y="5498244"/>
            <a:ext cx="5489576" cy="854076"/>
          </a:xfrm>
          <a:prstGeom prst="rect">
            <a:avLst/>
          </a:prstGeom>
          <a:ln w="12700">
            <a:miter lim="400000"/>
          </a:ln>
        </p:spPr>
        <p:txBody>
          <a:bodyPr wrap="none" lIns="71437" tIns="71437" rIns="71437" bIns="71437" anchor="ctr">
            <a:spAutoFit/>
          </a:bodyPr>
          <a:lstStyle/>
          <a:p>
            <a:pPr>
              <a:defRPr sz="4000"/>
            </a:pPr>
            <a:r>
              <a:t>为什么要引入偏置</a:t>
            </a:r>
            <a:r>
              <a:rPr>
                <a:latin typeface="Times New Roman" panose="02020603050405020304"/>
                <a:ea typeface="Times New Roman" panose="02020603050405020304"/>
                <a:cs typeface="Times New Roman" panose="02020603050405020304"/>
                <a:sym typeface="Times New Roman" panose="02020603050405020304"/>
              </a:rPr>
              <a:t>b</a:t>
            </a:r>
            <a:r>
              <a:t>呢？</a:t>
            </a:r>
          </a:p>
        </p:txBody>
      </p:sp>
      <p:pic>
        <p:nvPicPr>
          <p:cNvPr id="196" name="截屏2020-07-18 下午12.56.16.png" descr="截屏2020-07-18 下午12.56.16.png"/>
          <p:cNvPicPr>
            <a:picLocks noChangeAspect="1"/>
          </p:cNvPicPr>
          <p:nvPr/>
        </p:nvPicPr>
        <p:blipFill>
          <a:blip r:embed="rId2"/>
          <a:stretch>
            <a:fillRect/>
          </a:stretch>
        </p:blipFill>
        <p:spPr>
          <a:xfrm>
            <a:off x="12193041" y="6469197"/>
            <a:ext cx="4619931" cy="4121872"/>
          </a:xfrm>
          <a:prstGeom prst="rect">
            <a:avLst/>
          </a:prstGeom>
          <a:ln w="12700">
            <a:miter lim="400000"/>
            <a:headEnd/>
            <a:tailEnd/>
          </a:ln>
        </p:spPr>
      </p:pic>
      <p:pic>
        <p:nvPicPr>
          <p:cNvPr id="197" name="截屏2020-07-18 下午12.56.39.png" descr="截屏2020-07-18 下午12.56.39.png"/>
          <p:cNvPicPr>
            <a:picLocks noChangeAspect="1"/>
          </p:cNvPicPr>
          <p:nvPr/>
        </p:nvPicPr>
        <p:blipFill>
          <a:blip r:embed="rId3"/>
          <a:stretch>
            <a:fillRect/>
          </a:stretch>
        </p:blipFill>
        <p:spPr>
          <a:xfrm>
            <a:off x="18319701" y="6362055"/>
            <a:ext cx="4814223" cy="4242821"/>
          </a:xfrm>
          <a:prstGeom prst="rect">
            <a:avLst/>
          </a:prstGeom>
          <a:ln w="12700">
            <a:miter lim="400000"/>
            <a:headEnd/>
            <a:tailEnd/>
          </a:ln>
        </p:spPr>
      </p:pic>
      <p:sp>
        <p:nvSpPr>
          <p:cNvPr id="198" name="(a)"/>
          <p:cNvSpPr txBox="1"/>
          <p:nvPr/>
        </p:nvSpPr>
        <p:spPr>
          <a:xfrm>
            <a:off x="14197159" y="10541140"/>
            <a:ext cx="620720" cy="594972"/>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99" name="(b)"/>
          <p:cNvSpPr txBox="1"/>
          <p:nvPr/>
        </p:nvSpPr>
        <p:spPr>
          <a:xfrm>
            <a:off x="20421093" y="10541140"/>
            <a:ext cx="644253" cy="594972"/>
          </a:xfrm>
          <a:prstGeom prst="rect">
            <a:avLst/>
          </a:prstGeom>
          <a:ln w="12700">
            <a:miter lim="400000"/>
          </a:ln>
        </p:spPr>
        <p:txBody>
          <a:bodyPr wrap="none" lIns="71437" tIns="71437" rIns="71437" bIns="71437" anchor="ctr">
            <a:spAutoFit/>
          </a:bodyPr>
          <a:lstStyle>
            <a:lvl1pPr>
              <a:defRPr sz="33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pic>
        <p:nvPicPr>
          <p:cNvPr id="200" name="截屏2020-07-20 下午3.24.53.png" descr="截屏2020-07-20 下午3.24.53.png"/>
          <p:cNvPicPr>
            <a:picLocks noChangeAspect="1"/>
          </p:cNvPicPr>
          <p:nvPr/>
        </p:nvPicPr>
        <p:blipFill>
          <a:blip r:embed="rId4"/>
          <a:stretch>
            <a:fillRect/>
          </a:stretch>
        </p:blipFill>
        <p:spPr>
          <a:xfrm>
            <a:off x="2241705" y="4763484"/>
            <a:ext cx="6842467" cy="3669316"/>
          </a:xfrm>
          <a:prstGeom prst="rect">
            <a:avLst/>
          </a:prstGeom>
          <a:ln w="12700">
            <a:miter lim="400000"/>
            <a:headEnd/>
            <a:tailEnd/>
          </a:ln>
        </p:spPr>
      </p:pic>
      <p:sp>
        <p:nvSpPr>
          <p:cNvPr id="201" name="输入节点：x1,x2,x3…"/>
          <p:cNvSpPr txBox="1"/>
          <p:nvPr/>
        </p:nvSpPr>
        <p:spPr>
          <a:xfrm>
            <a:off x="2219910" y="8436405"/>
            <a:ext cx="5628345" cy="3395565"/>
          </a:xfrm>
          <a:prstGeom prst="rect">
            <a:avLst/>
          </a:prstGeom>
          <a:ln w="12700">
            <a:miter lim="400000"/>
          </a:ln>
        </p:spPr>
        <p:txBody>
          <a:bodyPr lIns="71437" tIns="71437" rIns="71437" bIns="71437" anchor="ctr">
            <a:spAutoFit/>
          </a:bodyPr>
          <a:lstStyle/>
          <a:p>
            <a:pPr algn="just">
              <a:defRPr sz="3600">
                <a:latin typeface="Times New Roman" panose="02020603050405020304"/>
                <a:ea typeface="Times New Roman" panose="02020603050405020304"/>
                <a:cs typeface="Times New Roman" panose="02020603050405020304"/>
                <a:sym typeface="Times New Roman" panose="02020603050405020304"/>
              </a:defRPr>
            </a:pPr>
            <a:r>
              <a:t>输入节点：x1,x2,x3</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权重：w1,w2,w3</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偏置：b</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输出节点：output</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激活函数：f</a:t>
            </a:r>
          </a:p>
        </p:txBody>
      </p:sp>
      <p:pic>
        <p:nvPicPr>
          <p:cNvPr id="202" name="圆角矩形 圆角矩形" descr="圆角矩形 圆角矩形"/>
          <p:cNvPicPr/>
          <p:nvPr/>
        </p:nvPicPr>
        <p:blipFill>
          <a:blip r:embed="rId5"/>
          <a:stretch>
            <a:fillRect/>
          </a:stretch>
        </p:blipFill>
        <p:spPr>
          <a:xfrm>
            <a:off x="1465163" y="4195167"/>
            <a:ext cx="8538270" cy="7787178"/>
          </a:xfrm>
          <a:prstGeom prst="rect">
            <a:avLst/>
          </a:prstGeom>
        </p:spPr>
      </p:pic>
      <p:sp>
        <p:nvSpPr>
          <p:cNvPr id="204"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type="el">
                                    <p:tmAbs val="0"/>
                                  </p:iterate>
                                  <p:childTnLst>
                                    <p:set>
                                      <p:cBhvr>
                                        <p:cTn id="30" dur="indefinite" fill="hold"/>
                                        <p:tgtEl>
                                          <p:spTgt spid="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type="el">
                                    <p:tmAbs val="0"/>
                                  </p:iterate>
                                  <p:childTnLst>
                                    <p:set>
                                      <p:cBhvr>
                                        <p:cTn id="34" dur="indefinite" fill="hold"/>
                                        <p:tgtEl>
                                          <p:spTgt spid="1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type="el">
                                    <p:tmAbs val="0"/>
                                  </p:iterate>
                                  <p:childTnLst>
                                    <p:set>
                                      <p:cBhvr>
                                        <p:cTn id="38" dur="indefinite" fill="hold"/>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94" grpId="4" animBg="1" advAuto="0"/>
      <p:bldP spid="196" grpId="7" animBg="1" advAuto="0"/>
      <p:bldP spid="201" grpId="3" animBg="1" advAuto="0"/>
      <p:bldP spid="198" grpId="8" animBg="1" advAuto="0"/>
      <p:bldP spid="200" grpId="2" animBg="1" advAuto="0"/>
      <p:bldP spid="195" grpId="5" animBg="1" advAuto="0"/>
      <p:bldP spid="197" grpId="6" animBg="1" advAuto="0"/>
      <p:bldP spid="199" grpId="9" animBg="1" advAuto="0"/>
      <p:bldP spid="202"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09"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pic>
        <p:nvPicPr>
          <p:cNvPr id="210" name="截屏2020-07-18 下午1.55.53.png" descr="截屏2020-07-18 下午1.55.53.png"/>
          <p:cNvPicPr>
            <a:picLocks noChangeAspect="1"/>
          </p:cNvPicPr>
          <p:nvPr/>
        </p:nvPicPr>
        <p:blipFill>
          <a:blip r:embed="rId2"/>
          <a:stretch>
            <a:fillRect/>
          </a:stretch>
        </p:blipFill>
        <p:spPr>
          <a:xfrm>
            <a:off x="2721701" y="6135025"/>
            <a:ext cx="18518981" cy="4675889"/>
          </a:xfrm>
          <a:prstGeom prst="rect">
            <a:avLst/>
          </a:prstGeom>
          <a:ln w="25400">
            <a:miter lim="400000"/>
            <a:headEnd/>
            <a:tailEnd/>
          </a:ln>
          <a:effectLst>
            <a:outerShdw blurRad="355600" dist="177800" dir="5400000" rotWithShape="0">
              <a:srgbClr val="000000">
                <a:alpha val="70000"/>
              </a:srgbClr>
            </a:outerShdw>
          </a:effectLst>
        </p:spPr>
      </p:pic>
      <p:sp>
        <p:nvSpPr>
          <p:cNvPr id="211" name="BP神经网络的核心步骤"/>
          <p:cNvSpPr txBox="1"/>
          <p:nvPr/>
        </p:nvSpPr>
        <p:spPr>
          <a:xfrm>
            <a:off x="1482038" y="899993"/>
            <a:ext cx="7987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t>神经网络的核心步骤</a:t>
            </a:r>
          </a:p>
        </p:txBody>
      </p:sp>
      <p:sp>
        <p:nvSpPr>
          <p:cNvPr id="212" name="BP (Back Propagation) 神经网络的核心步骤如下。其中，实线代表正向传播，虚线代表反向传播。"/>
          <p:cNvSpPr txBox="1"/>
          <p:nvPr/>
        </p:nvSpPr>
        <p:spPr>
          <a:xfrm>
            <a:off x="966380" y="2724604"/>
            <a:ext cx="22338592" cy="1870572"/>
          </a:xfrm>
          <a:prstGeom prst="rect">
            <a:avLst/>
          </a:prstGeom>
          <a:ln w="12700">
            <a:miter lim="400000"/>
          </a:ln>
        </p:spPr>
        <p:txBody>
          <a:bodyPr lIns="71437" tIns="71437" rIns="71437" bIns="71437" anchor="ctr">
            <a:spAutoFit/>
          </a:bodyPr>
          <a:lstStyle/>
          <a:p>
            <a:pPr algn="just">
              <a:defRPr sz="4800"/>
            </a:pPr>
            <a:r>
              <a:rPr>
                <a:latin typeface="Times New Roman" panose="02020603050405020304"/>
                <a:ea typeface="Times New Roman" panose="02020603050405020304"/>
                <a:cs typeface="Times New Roman" panose="02020603050405020304"/>
                <a:sym typeface="Times New Roman" panose="02020603050405020304"/>
              </a:rPr>
              <a:t>BP (Back Propagation) </a:t>
            </a:r>
            <a:r>
              <a:t>神经网络的核心步骤如下。其中，实线代表正向传播，虚线代表反向传播。</a:t>
            </a:r>
          </a:p>
        </p:txBody>
      </p:sp>
      <p:sp>
        <p:nvSpPr>
          <p:cNvPr id="213" name="得到的结果不满意"/>
          <p:cNvSpPr txBox="1"/>
          <p:nvPr/>
        </p:nvSpPr>
        <p:spPr>
          <a:xfrm>
            <a:off x="9361137" y="8250414"/>
            <a:ext cx="4422776" cy="892176"/>
          </a:xfrm>
          <a:prstGeom prst="rect">
            <a:avLst/>
          </a:prstGeom>
          <a:ln w="12700">
            <a:miter lim="400000"/>
          </a:ln>
        </p:spPr>
        <p:txBody>
          <a:bodyPr wrap="none" lIns="71437" tIns="71437" rIns="71437" bIns="71437" anchor="ctr">
            <a:spAutoFit/>
          </a:bodyPr>
          <a:lstStyle>
            <a:lvl1pPr>
              <a:defRPr sz="4200"/>
            </a:lvl1pPr>
          </a:lstStyle>
          <a:p>
            <a:r>
              <a:t>得到的结果不满意</a:t>
            </a:r>
          </a:p>
        </p:txBody>
      </p:sp>
      <p:sp>
        <p:nvSpPr>
          <p:cNvPr id="214"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图像" descr="图像"/>
          <p:cNvPicPr>
            <a:picLocks noChangeAspect="1"/>
          </p:cNvPicPr>
          <p:nvPr/>
        </p:nvPicPr>
        <p:blipFill>
          <a:blip r:embed="rId1"/>
          <a:stretch>
            <a:fillRect/>
          </a:stretch>
        </p:blipFill>
        <p:spPr>
          <a:xfrm>
            <a:off x="18846800" y="12080724"/>
            <a:ext cx="5188696" cy="1579169"/>
          </a:xfrm>
          <a:prstGeom prst="rect">
            <a:avLst/>
          </a:prstGeom>
          <a:ln w="12700">
            <a:miter lim="400000"/>
            <a:headEnd/>
            <a:tailEnd/>
          </a:ln>
        </p:spPr>
      </p:pic>
      <p:sp>
        <p:nvSpPr>
          <p:cNvPr id="219" name="矩形"/>
          <p:cNvSpPr/>
          <p:nvPr/>
        </p:nvSpPr>
        <p:spPr>
          <a:xfrm>
            <a:off x="-25400" y="12136832"/>
            <a:ext cx="24434800" cy="1579169"/>
          </a:xfrm>
          <a:prstGeom prst="rect">
            <a:avLst/>
          </a:prstGeom>
          <a:solidFill>
            <a:schemeClr val="accent1">
              <a:hueOff val="-313507"/>
              <a:satOff val="34334"/>
              <a:lumOff val="-8265"/>
              <a:alpha val="62000"/>
            </a:schemeClr>
          </a:solidFill>
          <a:ln w="12700">
            <a:miter lim="400000"/>
          </a:ln>
        </p:spPr>
        <p:txBody>
          <a:bodyPr lIns="71437" tIns="71437" rIns="71437" bIns="71437" anchor="ctr"/>
          <a:lstStyle/>
          <a:p>
            <a:pPr>
              <a:defRPr sz="5000">
                <a:solidFill>
                  <a:srgbClr val="FFFFFF"/>
                </a:solidFill>
              </a:defRPr>
            </a:pPr>
          </a:p>
        </p:txBody>
      </p:sp>
      <p:sp>
        <p:nvSpPr>
          <p:cNvPr id="220" name="BP神经网络的正向传播"/>
          <p:cNvSpPr txBox="1"/>
          <p:nvPr/>
        </p:nvSpPr>
        <p:spPr>
          <a:xfrm>
            <a:off x="1240738" y="899993"/>
            <a:ext cx="7987284" cy="1209676"/>
          </a:xfrm>
          <a:prstGeom prst="rect">
            <a:avLst/>
          </a:prstGeom>
          <a:ln w="12700">
            <a:miter lim="400000"/>
          </a:ln>
        </p:spPr>
        <p:txBody>
          <a:bodyPr wrap="none" lIns="71437" tIns="71437" rIns="71437" bIns="71437" anchor="ctr">
            <a:spAutoFit/>
          </a:bodyPr>
          <a:lstStyle/>
          <a:p>
            <a:pPr>
              <a:defRPr sz="6000" b="1">
                <a:solidFill>
                  <a:srgbClr val="0096FF"/>
                </a:solidFill>
              </a:defRPr>
            </a:pPr>
            <a:r>
              <a:rPr>
                <a:latin typeface="Times New Roman" panose="02020603050405020304"/>
                <a:ea typeface="Times New Roman" panose="02020603050405020304"/>
                <a:cs typeface="Times New Roman" panose="02020603050405020304"/>
                <a:sym typeface="Times New Roman" panose="02020603050405020304"/>
              </a:rPr>
              <a:t>BP</a:t>
            </a:r>
            <a:r>
              <a:rPr>
                <a:latin typeface="Times New Roman" panose="02020603050405020304"/>
                <a:ea typeface="Times New Roman" panose="02020603050405020304"/>
                <a:cs typeface="Times New Roman" panose="02020603050405020304"/>
                <a:sym typeface="Times New Roman" panose="02020603050405020304"/>
              </a:rPr>
              <a:t>神经网络的正向传播</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正向传播就是指数据（或信息、信号）从输入端输入之后，沿着网络的指向，乘以对应的权重之后再加和，在将结果作为输入在激活函数中进行计算，将计算的结果作为输入传递给下一个节点。依次计算，直到得到最终的输出。…"/>
          <p:cNvSpPr txBox="1"/>
          <p:nvPr/>
        </p:nvSpPr>
        <p:spPr>
          <a:xfrm>
            <a:off x="621777" y="2215138"/>
            <a:ext cx="23140447" cy="4206876"/>
          </a:xfrm>
          <a:prstGeom prst="rect">
            <a:avLst/>
          </a:prstGeom>
          <a:ln w="12700">
            <a:miter lim="400000"/>
          </a:ln>
        </p:spPr>
        <p:txBody>
          <a:bodyPr lIns="71437" tIns="71437" rIns="71437" bIns="71437" anchor="ctr">
            <a:spAutoFit/>
          </a:bodyPr>
          <a:lstStyle/>
          <a:p>
            <a:pPr algn="just">
              <a:defRPr sz="4800"/>
            </a:pPr>
            <a:r>
              <a:t>正向传播就是指数据（或信息、信号）从输入端输入之后，沿着网络的指向，乘以对应的权重之后再加和，在将结果作为输入在激活函数中进行计算，将计算的结果作为输入传递给下一个节点。依次计算，直到得到最终的输出。</a:t>
            </a:r>
          </a:p>
          <a:p>
            <a:pPr algn="just">
              <a:defRPr sz="4800"/>
            </a:pPr>
          </a:p>
          <a:p>
            <a:pPr algn="just">
              <a:defRPr sz="4800"/>
            </a:pPr>
            <a:r>
              <a:t>通过感知器的讲解，输入</a:t>
            </a:r>
            <a:r>
              <a:rPr>
                <a:latin typeface="Times New Roman" panose="02020603050405020304"/>
                <a:ea typeface="Times New Roman" panose="02020603050405020304"/>
                <a:cs typeface="Times New Roman" panose="02020603050405020304"/>
                <a:sym typeface="Times New Roman" panose="02020603050405020304"/>
              </a:rPr>
              <a:t>x</a:t>
            </a:r>
            <a:r>
              <a:t>经过层层计算，得到输出。这个过程，是正向传播阶段。</a:t>
            </a:r>
          </a:p>
        </p:txBody>
      </p:sp>
      <p:pic>
        <p:nvPicPr>
          <p:cNvPr id="222" name="截屏2020-07-20 下午3.24.53.png" descr="截屏2020-07-20 下午3.24.53.png"/>
          <p:cNvPicPr>
            <a:picLocks noChangeAspect="1"/>
          </p:cNvPicPr>
          <p:nvPr/>
        </p:nvPicPr>
        <p:blipFill>
          <a:blip r:embed="rId2"/>
          <a:stretch>
            <a:fillRect/>
          </a:stretch>
        </p:blipFill>
        <p:spPr>
          <a:xfrm>
            <a:off x="10764666" y="7622863"/>
            <a:ext cx="6842468" cy="3669316"/>
          </a:xfrm>
          <a:prstGeom prst="rect">
            <a:avLst/>
          </a:prstGeom>
          <a:ln w="12700">
            <a:miter lim="400000"/>
            <a:headEnd/>
            <a:tailEnd/>
          </a:ln>
        </p:spPr>
      </p:pic>
      <p:sp>
        <p:nvSpPr>
          <p:cNvPr id="223" name="输入节点：x1,x2,x3…"/>
          <p:cNvSpPr txBox="1"/>
          <p:nvPr/>
        </p:nvSpPr>
        <p:spPr>
          <a:xfrm>
            <a:off x="18336211" y="7759739"/>
            <a:ext cx="3948968" cy="3395564"/>
          </a:xfrm>
          <a:prstGeom prst="rect">
            <a:avLst/>
          </a:prstGeom>
          <a:ln w="12700">
            <a:miter lim="400000"/>
          </a:ln>
        </p:spPr>
        <p:txBody>
          <a:bodyPr lIns="71437" tIns="71437" rIns="71437" bIns="71437" anchor="ctr">
            <a:spAutoFit/>
          </a:bodyPr>
          <a:lstStyle/>
          <a:p>
            <a:pPr algn="just">
              <a:defRPr sz="3600">
                <a:latin typeface="Times New Roman" panose="02020603050405020304"/>
                <a:ea typeface="Times New Roman" panose="02020603050405020304"/>
                <a:cs typeface="Times New Roman" panose="02020603050405020304"/>
                <a:sym typeface="Times New Roman" panose="02020603050405020304"/>
              </a:defRPr>
            </a:pPr>
            <a:r>
              <a:t>输入节点：x</a:t>
            </a:r>
            <a:r>
              <a:rPr sz="2300"/>
              <a:t>1</a:t>
            </a:r>
            <a:r>
              <a:t>,x</a:t>
            </a:r>
            <a:r>
              <a:rPr sz="2300"/>
              <a:t>2</a:t>
            </a:r>
            <a:r>
              <a:t>,x</a:t>
            </a:r>
            <a:r>
              <a:rPr sz="2300"/>
              <a:t>3</a:t>
            </a:r>
            <a:endParaRPr sz="2300"/>
          </a:p>
          <a:p>
            <a:pPr algn="just">
              <a:defRPr sz="3600">
                <a:latin typeface="Times New Roman" panose="02020603050405020304"/>
                <a:ea typeface="Times New Roman" panose="02020603050405020304"/>
                <a:cs typeface="Times New Roman" panose="02020603050405020304"/>
                <a:sym typeface="Times New Roman" panose="02020603050405020304"/>
              </a:defRPr>
            </a:pPr>
            <a:r>
              <a:t>权重：w</a:t>
            </a:r>
            <a:r>
              <a:rPr sz="2300"/>
              <a:t>1</a:t>
            </a:r>
            <a:r>
              <a:t>,w</a:t>
            </a:r>
            <a:r>
              <a:rPr sz="2300"/>
              <a:t>2</a:t>
            </a:r>
            <a:r>
              <a:t>,w</a:t>
            </a:r>
            <a:r>
              <a:rPr sz="2300"/>
              <a:t>3</a:t>
            </a:r>
            <a:endParaRPr sz="2300"/>
          </a:p>
          <a:p>
            <a:pPr algn="just">
              <a:defRPr sz="3600">
                <a:latin typeface="Times New Roman" panose="02020603050405020304"/>
                <a:ea typeface="Times New Roman" panose="02020603050405020304"/>
                <a:cs typeface="Times New Roman" panose="02020603050405020304"/>
                <a:sym typeface="Times New Roman" panose="02020603050405020304"/>
              </a:defRPr>
            </a:pPr>
            <a:r>
              <a:t>偏置：b</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输出节点：output</a:t>
            </a:r>
          </a:p>
          <a:p>
            <a:pPr algn="just">
              <a:defRPr sz="3600">
                <a:latin typeface="Times New Roman" panose="02020603050405020304"/>
                <a:ea typeface="Times New Roman" panose="02020603050405020304"/>
                <a:cs typeface="Times New Roman" panose="02020603050405020304"/>
                <a:sym typeface="Times New Roman" panose="02020603050405020304"/>
              </a:defRPr>
            </a:pPr>
            <a:r>
              <a:t>激活函数：f</a:t>
            </a:r>
          </a:p>
        </p:txBody>
      </p:sp>
      <p:pic>
        <p:nvPicPr>
          <p:cNvPr id="224" name="截屏2020-07-20 下午3.12.19.png" descr="截屏2020-07-20 下午3.12.19.png"/>
          <p:cNvPicPr>
            <a:picLocks noChangeAspect="1"/>
          </p:cNvPicPr>
          <p:nvPr/>
        </p:nvPicPr>
        <p:blipFill>
          <a:blip r:embed="rId3"/>
          <a:stretch>
            <a:fillRect/>
          </a:stretch>
        </p:blipFill>
        <p:spPr>
          <a:xfrm>
            <a:off x="1704379" y="8140652"/>
            <a:ext cx="6085404" cy="2633737"/>
          </a:xfrm>
          <a:prstGeom prst="rect">
            <a:avLst/>
          </a:prstGeom>
          <a:ln w="25400">
            <a:miter lim="400000"/>
            <a:headEnd/>
            <a:tailEnd/>
          </a:ln>
          <a:effectLst>
            <a:outerShdw blurRad="355600" dist="177800" dir="5400000" rotWithShape="0">
              <a:srgbClr val="000000">
                <a:alpha val="70000"/>
              </a:srgbClr>
            </a:outerShdw>
          </a:effectLst>
        </p:spPr>
      </p:pic>
      <p:pic>
        <p:nvPicPr>
          <p:cNvPr id="225" name="圆角矩形 圆角矩形" descr="圆角矩形 圆角矩形"/>
          <p:cNvPicPr/>
          <p:nvPr/>
        </p:nvPicPr>
        <p:blipFill>
          <a:blip r:embed="rId4"/>
          <a:stretch>
            <a:fillRect/>
          </a:stretch>
        </p:blipFill>
        <p:spPr>
          <a:xfrm>
            <a:off x="10182324" y="7167463"/>
            <a:ext cx="12444314" cy="4524766"/>
          </a:xfrm>
          <a:prstGeom prst="rect">
            <a:avLst/>
          </a:prstGeom>
        </p:spPr>
      </p:pic>
      <p:sp>
        <p:nvSpPr>
          <p:cNvPr id="227" name="愿科研可以让这个世界变得更加美好！"/>
          <p:cNvSpPr txBox="1"/>
          <p:nvPr/>
        </p:nvSpPr>
        <p:spPr>
          <a:xfrm>
            <a:off x="2728912" y="12493028"/>
            <a:ext cx="9223376" cy="892176"/>
          </a:xfrm>
          <a:prstGeom prst="rect">
            <a:avLst/>
          </a:prstGeom>
          <a:ln w="12700">
            <a:miter lim="400000"/>
          </a:ln>
        </p:spPr>
        <p:txBody>
          <a:bodyPr wrap="none" lIns="71437" tIns="71437" rIns="71437" bIns="71437" anchor="ctr">
            <a:spAutoFit/>
          </a:bodyPr>
          <a:lstStyle>
            <a:lvl1pPr>
              <a:defRPr sz="4200"/>
            </a:lvl1pPr>
          </a:lstStyle>
          <a:p>
            <a:r>
              <a:t>愿科研可以让这个世界变得更加美好！</a:t>
            </a:r>
          </a:p>
        </p:txBody>
      </p:sp>
    </p:spTree>
  </p:cSld>
  <p:clrMapOvr>
    <a:masterClrMapping/>
  </p:clrMapOvr>
  <p:transition spd="med"/>
</p:sld>
</file>

<file path=ppt/theme/theme1.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5"/>
            <a:alpha val="62000"/>
          </a:schemeClr>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75B1D4"/>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5"/>
            <a:alpha val="62000"/>
          </a:schemeClr>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75B1D4"/>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5600" b="0" i="0" u="none" strike="noStrike" cap="none" spc="0" normalizeH="0" baseline="0">
            <a:ln>
              <a:noFill/>
            </a:ln>
            <a:solidFill>
              <a:srgbClr val="000000"/>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3842</Words>
  <Application>WPS 演示</Application>
  <PresentationFormat/>
  <Paragraphs>419</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Marker Felt</vt:lpstr>
      <vt:lpstr>Segoe Print</vt:lpstr>
      <vt:lpstr>Helvetica Neue</vt:lpstr>
      <vt:lpstr>Times New Roman</vt:lpstr>
      <vt:lpstr>微软雅黑</vt:lpstr>
      <vt:lpstr>Arial Unicode MS</vt:lpstr>
      <vt:lpstr>STBaoliTC-Regular</vt:lpstr>
      <vt:lpstr>Cambria Math</vt:lpstr>
      <vt:lpstr>Marker Felt</vt:lpstr>
      <vt:lpstr>GraphPaper</vt:lpstr>
      <vt:lpstr>——最容易听懂的BP神经网络教程</vt:lpstr>
      <vt:lpstr>BP神经网络理论基础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BP神经网络Python实现</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BP神经网络理论基础与Python实现——最容易听懂的BP神经网络教程</dc:title>
  <dc:creator/>
  <cp:lastModifiedBy>时代＆信念</cp:lastModifiedBy>
  <cp:revision>1</cp:revision>
  <dcterms:created xsi:type="dcterms:W3CDTF">2022-04-24T14:38:00Z</dcterms:created>
  <dcterms:modified xsi:type="dcterms:W3CDTF">2022-04-24T14:38:00Z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eyJoZGlkIjoiYTQ3YmQ2M2Y3YjAyMTFiZGE2YjM2N2ExMjcyNTgzZTYifQ==</vt:lpwstr>
  </property>
  <property fmtid="{D5CDD505-2E9C-101B-9397-08002B2CF9AE}" pid="3" name="ICV">
    <vt:lpwstr>3E87435E8CE44417AF0555D920E65740</vt:lpwstr>
  </property>
  <property fmtid="{D5CDD505-2E9C-101B-9397-08002B2CF9AE}" pid="4" name="KSOProductBuildVer">
    <vt:lpwstr>2052-11.1.0.11636</vt:lpwstr>
  </property>
</Properties>
</file>